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266" r:id="rId2"/>
    <p:sldId id="299" r:id="rId3"/>
    <p:sldId id="293" r:id="rId4"/>
    <p:sldId id="295" r:id="rId5"/>
    <p:sldId id="296" r:id="rId6"/>
    <p:sldId id="298" r:id="rId7"/>
    <p:sldId id="297" r:id="rId8"/>
  </p:sldIdLst>
  <p:sldSz cx="13817600" cy="7772400"/>
  <p:notesSz cx="7023100" cy="9309100"/>
  <p:defaultTextStyle>
    <a:defPPr>
      <a:defRPr lang="en-US"/>
    </a:defPPr>
    <a:lvl1pPr marL="0" algn="l" defTabSz="509292" rtl="0" eaLnBrk="1" latinLnBrk="0" hangingPunct="1">
      <a:defRPr sz="2000" kern="1200">
        <a:solidFill>
          <a:schemeClr val="tx1"/>
        </a:solidFill>
        <a:latin typeface="+mn-lt"/>
        <a:ea typeface="+mn-ea"/>
        <a:cs typeface="+mn-cs"/>
      </a:defRPr>
    </a:lvl1pPr>
    <a:lvl2pPr marL="509292" algn="l" defTabSz="509292" rtl="0" eaLnBrk="1" latinLnBrk="0" hangingPunct="1">
      <a:defRPr sz="2000" kern="1200">
        <a:solidFill>
          <a:schemeClr val="tx1"/>
        </a:solidFill>
        <a:latin typeface="+mn-lt"/>
        <a:ea typeface="+mn-ea"/>
        <a:cs typeface="+mn-cs"/>
      </a:defRPr>
    </a:lvl2pPr>
    <a:lvl3pPr marL="1018586" algn="l" defTabSz="509292" rtl="0" eaLnBrk="1" latinLnBrk="0" hangingPunct="1">
      <a:defRPr sz="2000" kern="1200">
        <a:solidFill>
          <a:schemeClr val="tx1"/>
        </a:solidFill>
        <a:latin typeface="+mn-lt"/>
        <a:ea typeface="+mn-ea"/>
        <a:cs typeface="+mn-cs"/>
      </a:defRPr>
    </a:lvl3pPr>
    <a:lvl4pPr marL="1527879" algn="l" defTabSz="509292" rtl="0" eaLnBrk="1" latinLnBrk="0" hangingPunct="1">
      <a:defRPr sz="2000" kern="1200">
        <a:solidFill>
          <a:schemeClr val="tx1"/>
        </a:solidFill>
        <a:latin typeface="+mn-lt"/>
        <a:ea typeface="+mn-ea"/>
        <a:cs typeface="+mn-cs"/>
      </a:defRPr>
    </a:lvl4pPr>
    <a:lvl5pPr marL="2037173" algn="l" defTabSz="509292" rtl="0" eaLnBrk="1" latinLnBrk="0" hangingPunct="1">
      <a:defRPr sz="2000" kern="1200">
        <a:solidFill>
          <a:schemeClr val="tx1"/>
        </a:solidFill>
        <a:latin typeface="+mn-lt"/>
        <a:ea typeface="+mn-ea"/>
        <a:cs typeface="+mn-cs"/>
      </a:defRPr>
    </a:lvl5pPr>
    <a:lvl6pPr marL="2546466" algn="l" defTabSz="509292" rtl="0" eaLnBrk="1" latinLnBrk="0" hangingPunct="1">
      <a:defRPr sz="2000" kern="1200">
        <a:solidFill>
          <a:schemeClr val="tx1"/>
        </a:solidFill>
        <a:latin typeface="+mn-lt"/>
        <a:ea typeface="+mn-ea"/>
        <a:cs typeface="+mn-cs"/>
      </a:defRPr>
    </a:lvl6pPr>
    <a:lvl7pPr marL="3055758" algn="l" defTabSz="509292" rtl="0" eaLnBrk="1" latinLnBrk="0" hangingPunct="1">
      <a:defRPr sz="2000" kern="1200">
        <a:solidFill>
          <a:schemeClr val="tx1"/>
        </a:solidFill>
        <a:latin typeface="+mn-lt"/>
        <a:ea typeface="+mn-ea"/>
        <a:cs typeface="+mn-cs"/>
      </a:defRPr>
    </a:lvl7pPr>
    <a:lvl8pPr marL="3565052" algn="l" defTabSz="509292" rtl="0" eaLnBrk="1" latinLnBrk="0" hangingPunct="1">
      <a:defRPr sz="2000" kern="1200">
        <a:solidFill>
          <a:schemeClr val="tx1"/>
        </a:solidFill>
        <a:latin typeface="+mn-lt"/>
        <a:ea typeface="+mn-ea"/>
        <a:cs typeface="+mn-cs"/>
      </a:defRPr>
    </a:lvl8pPr>
    <a:lvl9pPr marL="4074344" algn="l" defTabSz="50929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435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4D26"/>
    <a:srgbClr val="1E4D2B"/>
    <a:srgbClr val="D04D9C"/>
    <a:srgbClr val="DAD490"/>
    <a:srgbClr val="D0DB42"/>
    <a:srgbClr val="E1963E"/>
    <a:srgbClr val="7F7F7F"/>
    <a:srgbClr val="E57D30"/>
    <a:srgbClr val="092529"/>
    <a:srgbClr val="55A89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96" autoAdjust="0"/>
    <p:restoredTop sz="73298" autoAdjust="0"/>
  </p:normalViewPr>
  <p:slideViewPr>
    <p:cSldViewPr snapToGrid="0" snapToObjects="1">
      <p:cViewPr varScale="1">
        <p:scale>
          <a:sx n="42" d="100"/>
          <a:sy n="42" d="100"/>
        </p:scale>
        <p:origin x="1180" y="32"/>
      </p:cViewPr>
      <p:guideLst>
        <p:guide orient="horz" pos="2448"/>
        <p:guide pos="435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1" d="100"/>
        <a:sy n="161" d="100"/>
      </p:scale>
      <p:origin x="0" y="0"/>
    </p:cViewPr>
  </p:sorterViewPr>
  <p:notesViewPr>
    <p:cSldViewPr snapToGrid="0" snapToObjects="1">
      <p:cViewPr varScale="1">
        <p:scale>
          <a:sx n="143" d="100"/>
          <a:sy n="143" d="100"/>
        </p:scale>
        <p:origin x="3720" y="21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t>Support for Affirmative Action</a:t>
            </a:r>
            <a:r>
              <a:rPr lang="en-US" sz="2800" baseline="0" dirty="0"/>
              <a:t> </a:t>
            </a:r>
          </a:p>
          <a:p>
            <a:pPr>
              <a:defRPr/>
            </a:pPr>
            <a:r>
              <a:rPr lang="en-US" sz="2800" baseline="0" dirty="0"/>
              <a:t>among Registered Voters by Ethnic Group</a:t>
            </a:r>
            <a:endParaRPr lang="en-US" sz="2800" dirty="0"/>
          </a:p>
          <a:p>
            <a:pPr>
              <a:defRPr/>
            </a:pPr>
            <a:r>
              <a:rPr lang="en-US" sz="1000" dirty="0"/>
              <a:t>(Source: AAPI</a:t>
            </a:r>
            <a:r>
              <a:rPr lang="en-US" sz="1000" baseline="0" dirty="0"/>
              <a:t> DATA &amp; NCAPA, 2017)</a:t>
            </a:r>
            <a:endParaRPr lang="en-US" sz="1000" dirty="0"/>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Sheet1!$A$2</c:f>
              <c:strCache>
                <c:ptCount val="1"/>
                <c:pt idx="0">
                  <c:v>Support</c:v>
                </c:pt>
              </c:strCache>
            </c:strRef>
          </c:tx>
          <c:spPr>
            <a:solidFill>
              <a:schemeClr val="accent1"/>
            </a:solidFill>
            <a:ln>
              <a:noFill/>
            </a:ln>
            <a:effectLst/>
          </c:spPr>
          <c:invertIfNegative val="0"/>
          <c:cat>
            <c:strRef>
              <c:f>Sheet1!$B$1:$G$1</c:f>
              <c:strCache>
                <c:ptCount val="6"/>
                <c:pt idx="0">
                  <c:v>Chinese</c:v>
                </c:pt>
                <c:pt idx="1">
                  <c:v>Asian Indian</c:v>
                </c:pt>
                <c:pt idx="2">
                  <c:v>Korean</c:v>
                </c:pt>
                <c:pt idx="3">
                  <c:v>Japanese</c:v>
                </c:pt>
                <c:pt idx="4">
                  <c:v>Filipino</c:v>
                </c:pt>
                <c:pt idx="5">
                  <c:v>Vietnamese</c:v>
                </c:pt>
              </c:strCache>
            </c:strRef>
          </c:cat>
          <c:val>
            <c:numRef>
              <c:f>Sheet1!$B$2:$G$2</c:f>
              <c:numCache>
                <c:formatCode>0%</c:formatCode>
                <c:ptCount val="6"/>
                <c:pt idx="0">
                  <c:v>0.23</c:v>
                </c:pt>
                <c:pt idx="1">
                  <c:v>0.52</c:v>
                </c:pt>
                <c:pt idx="2">
                  <c:v>0.55000000000000004</c:v>
                </c:pt>
                <c:pt idx="3">
                  <c:v>0.6</c:v>
                </c:pt>
                <c:pt idx="4">
                  <c:v>0.67</c:v>
                </c:pt>
                <c:pt idx="5">
                  <c:v>0.78</c:v>
                </c:pt>
              </c:numCache>
            </c:numRef>
          </c:val>
          <c:extLst>
            <c:ext xmlns:c16="http://schemas.microsoft.com/office/drawing/2014/chart" uri="{C3380CC4-5D6E-409C-BE32-E72D297353CC}">
              <c16:uniqueId val="{00000000-9F7F-44DF-951D-87CA7AC9F1D1}"/>
            </c:ext>
          </c:extLst>
        </c:ser>
        <c:dLbls>
          <c:showLegendKey val="0"/>
          <c:showVal val="0"/>
          <c:showCatName val="0"/>
          <c:showSerName val="0"/>
          <c:showPercent val="0"/>
          <c:showBubbleSize val="0"/>
        </c:dLbls>
        <c:gapWidth val="182"/>
        <c:axId val="493906336"/>
        <c:axId val="493905920"/>
      </c:barChart>
      <c:catAx>
        <c:axId val="4939063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3905920"/>
        <c:crosses val="autoZero"/>
        <c:auto val="1"/>
        <c:lblAlgn val="ctr"/>
        <c:lblOffset val="100"/>
        <c:noMultiLvlLbl val="0"/>
      </c:catAx>
      <c:valAx>
        <c:axId val="4939059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3906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EB854A1A-7AD8-9043-B73C-5F273BF3337D}" type="datetimeFigureOut">
              <a:rPr lang="en-US" smtClean="0"/>
              <a:t>9/22/2018</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8BB18F5-F84F-0E42-92B0-1A209486C444}" type="slidenum">
              <a:rPr lang="en-US" smtClean="0"/>
              <a:t>‹#›</a:t>
            </a:fld>
            <a:endParaRPr lang="en-US"/>
          </a:p>
        </p:txBody>
      </p:sp>
    </p:spTree>
    <p:extLst>
      <p:ext uri="{BB962C8B-B14F-4D97-AF65-F5344CB8AC3E}">
        <p14:creationId xmlns:p14="http://schemas.microsoft.com/office/powerpoint/2010/main" val="1767052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8BB18F5-F84F-0E42-92B0-1A209486C444}" type="slidenum">
              <a:rPr lang="en-US" smtClean="0"/>
              <a:t>1</a:t>
            </a:fld>
            <a:endParaRPr lang="en-US"/>
          </a:p>
        </p:txBody>
      </p:sp>
    </p:spTree>
    <p:extLst>
      <p:ext uri="{BB962C8B-B14F-4D97-AF65-F5344CB8AC3E}">
        <p14:creationId xmlns:p14="http://schemas.microsoft.com/office/powerpoint/2010/main" val="1985082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t>The</a:t>
            </a:r>
            <a:r>
              <a:rPr lang="en-US" sz="1200" kern="1200" baseline="0" dirty="0" smtClean="0"/>
              <a:t> first part of our report reviews the legal history of race-conscious admissions.</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t>LBJ (1965): You do not take a person who, for years, has been hobbled by chains and liberate him, bring him up to the starting line of a race and then say “you are free to compete with all others,” and still justly believe that you have been completely fair. Thus it is not enough just to open the gates of opportunity. All our citizens must have the ability to walk through those gates.</a:t>
            </a:r>
          </a:p>
          <a:p>
            <a:endParaRPr lang="en-US" dirty="0"/>
          </a:p>
        </p:txBody>
      </p:sp>
      <p:sp>
        <p:nvSpPr>
          <p:cNvPr id="4" name="Slide Number Placeholder 3"/>
          <p:cNvSpPr>
            <a:spLocks noGrp="1"/>
          </p:cNvSpPr>
          <p:nvPr>
            <p:ph type="sldNum" sz="quarter" idx="10"/>
          </p:nvPr>
        </p:nvSpPr>
        <p:spPr/>
        <p:txBody>
          <a:bodyPr/>
          <a:lstStyle/>
          <a:p>
            <a:fld id="{78BB18F5-F84F-0E42-92B0-1A209486C444}" type="slidenum">
              <a:rPr lang="en-US" smtClean="0"/>
              <a:t>2</a:t>
            </a:fld>
            <a:endParaRPr lang="en-US"/>
          </a:p>
        </p:txBody>
      </p:sp>
    </p:spTree>
    <p:extLst>
      <p:ext uri="{BB962C8B-B14F-4D97-AF65-F5344CB8AC3E}">
        <p14:creationId xmlns:p14="http://schemas.microsoft.com/office/powerpoint/2010/main" val="1022646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t>Since the establishment of affirmative action principles in the 1960s, the legal justification</a:t>
            </a:r>
            <a:r>
              <a:rPr lang="en-US" sz="1200" kern="1200" baseline="0" dirty="0" smtClean="0"/>
              <a:t>, or compelling interest for race-conscious admission has shifted </a:t>
            </a:r>
            <a:r>
              <a:rPr lang="en-US" sz="1200" kern="1200" baseline="0" dirty="0" smtClean="0"/>
              <a:t>from advancing racial equity…</a:t>
            </a:r>
            <a:endParaRPr lang="en-US" sz="1200" kern="1200"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t>-</a:t>
            </a:r>
            <a:r>
              <a:rPr lang="en-US" sz="1200" kern="1200" baseline="0" dirty="0" smtClean="0"/>
              <a:t>to the diversity rationale, which was first articulated by Justice Powell in the 1978 </a:t>
            </a:r>
            <a:r>
              <a:rPr lang="en-US" sz="1200" i="1" kern="1200" baseline="0" dirty="0" smtClean="0"/>
              <a:t>Bakke </a:t>
            </a:r>
            <a:r>
              <a:rPr lang="en-US" sz="1200" i="0" kern="1200" baseline="0" dirty="0" smtClean="0"/>
              <a:t>case, which also declared racial quotas unconstitutional.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smtClean="0"/>
              <a:t>-the diversity rationale was reaffirmed in the </a:t>
            </a:r>
            <a:r>
              <a:rPr lang="en-US" sz="1200" i="1" kern="1200" baseline="0" dirty="0" err="1" smtClean="0"/>
              <a:t>Grutter</a:t>
            </a:r>
            <a:r>
              <a:rPr lang="en-US" sz="1200" i="0" kern="1200" baseline="0" dirty="0" smtClean="0"/>
              <a:t> case </a:t>
            </a:r>
            <a:r>
              <a:rPr lang="en-US" sz="1200" i="0" kern="1200" baseline="0" dirty="0" smtClean="0">
                <a:sym typeface="Wingdings" panose="05000000000000000000" pitchFamily="2" charset="2"/>
              </a:rPr>
              <a:t> race as one of many factors; in other Michigan case (Gratz), point systems ruled unconstitutional.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smtClean="0">
                <a:sym typeface="Wingdings" panose="05000000000000000000" pitchFamily="2" charset="2"/>
              </a:rPr>
              <a:t>-Then in 2016 in the Fisher case, Justice Kennedy again reaffirmed the diversity rationale and that race can be one of many factors considered holistically.</a:t>
            </a:r>
            <a:endParaRPr lang="en-US" dirty="0"/>
          </a:p>
        </p:txBody>
      </p:sp>
      <p:sp>
        <p:nvSpPr>
          <p:cNvPr id="4" name="Slide Number Placeholder 3"/>
          <p:cNvSpPr>
            <a:spLocks noGrp="1"/>
          </p:cNvSpPr>
          <p:nvPr>
            <p:ph type="sldNum" sz="quarter" idx="10"/>
          </p:nvPr>
        </p:nvSpPr>
        <p:spPr/>
        <p:txBody>
          <a:bodyPr/>
          <a:lstStyle/>
          <a:p>
            <a:fld id="{78BB18F5-F84F-0E42-92B0-1A209486C444}" type="slidenum">
              <a:rPr lang="en-US" smtClean="0"/>
              <a:t>3</a:t>
            </a:fld>
            <a:endParaRPr lang="en-US"/>
          </a:p>
        </p:txBody>
      </p:sp>
    </p:spTree>
    <p:extLst>
      <p:ext uri="{BB962C8B-B14F-4D97-AF65-F5344CB8AC3E}">
        <p14:creationId xmlns:p14="http://schemas.microsoft.com/office/powerpoint/2010/main" val="126515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remainder of our report addresses the racial politics behind </a:t>
            </a:r>
            <a:r>
              <a:rPr lang="en-US" baseline="0" dirty="0" smtClean="0"/>
              <a:t>attacks on affirmative action today. </a:t>
            </a:r>
            <a:r>
              <a:rPr lang="en-US" baseline="0" dirty="0" smtClean="0"/>
              <a:t>What we are seeing today, with Ed Blum’s SFA v. Harvard case and the Trump administration roll-back of Obama era guidance and DOJ investigation into race-conscious admissions, is a long standing racial strategy of using Asian Americans as a racial mascot.</a:t>
            </a:r>
          </a:p>
          <a:p>
            <a:endParaRPr lang="en-US" dirty="0" smtClean="0"/>
          </a:p>
          <a:p>
            <a:r>
              <a:rPr lang="en-US" dirty="0" smtClean="0"/>
              <a:t>In the </a:t>
            </a:r>
            <a:r>
              <a:rPr lang="en-US" dirty="0" smtClean="0"/>
              <a:t>1980s-legit </a:t>
            </a:r>
            <a:r>
              <a:rPr lang="en-US" dirty="0" smtClean="0"/>
              <a:t>concerns of</a:t>
            </a:r>
            <a:r>
              <a:rPr lang="en-US" baseline="0" dirty="0" smtClean="0"/>
              <a:t> discrimination among</a:t>
            </a:r>
            <a:r>
              <a:rPr lang="en-US" dirty="0" smtClean="0"/>
              <a:t> Asian American college</a:t>
            </a:r>
            <a:r>
              <a:rPr lang="en-US" baseline="0" dirty="0" smtClean="0"/>
              <a:t> </a:t>
            </a:r>
            <a:r>
              <a:rPr lang="en-US" baseline="0" dirty="0" smtClean="0"/>
              <a:t>students </a:t>
            </a:r>
            <a:r>
              <a:rPr lang="en-US" baseline="0" dirty="0" smtClean="0"/>
              <a:t>at Brown, Harvard, Princeton, Stanford, Yale, Berkeley and UCLA accused their universities of placing illegal ceilings on the number of ASAMS admitted in favor of whites w/same qualifications.</a:t>
            </a:r>
          </a:p>
          <a:p>
            <a:endParaRPr lang="en-US" baseline="0" dirty="0" smtClean="0"/>
          </a:p>
          <a:p>
            <a:r>
              <a:rPr lang="en-US" baseline="0" dirty="0" smtClean="0"/>
              <a:t>These concerns about discrimination are not the same as being concerned about or opposed to affirmative action.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However, affirmative action opponents in the 1980s, as they are today, are manipulatively using Asian Americans as a racial mascot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-pitting them against other people of color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-to continue rolling back civil rights policies for racial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Notably</a:t>
            </a:r>
            <a:r>
              <a:rPr lang="en-US" baseline="0" dirty="0" smtClean="0"/>
              <a:t> i</a:t>
            </a:r>
            <a:r>
              <a:rPr lang="en-US" dirty="0" smtClean="0"/>
              <a:t>n the SFA v. Harvard case</a:t>
            </a:r>
            <a:r>
              <a:rPr lang="en-US" baseline="0" dirty="0" smtClean="0"/>
              <a:t>, Ed Blum who filed the case has been unable to find ANY Asian American to testify in court that race-conscious admissions has harmed them. Additionally, Blum himself is resistant to testify in his court case. It is a classic case of racial </a:t>
            </a:r>
            <a:r>
              <a:rPr lang="en-US" baseline="0" dirty="0" err="1" smtClean="0"/>
              <a:t>mascotting</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78BB18F5-F84F-0E42-92B0-1A209486C444}" type="slidenum">
              <a:rPr lang="en-US" smtClean="0"/>
              <a:t>4</a:t>
            </a:fld>
            <a:endParaRPr lang="en-US"/>
          </a:p>
        </p:txBody>
      </p:sp>
    </p:spTree>
    <p:extLst>
      <p:ext uri="{BB962C8B-B14F-4D97-AF65-F5344CB8AC3E}">
        <p14:creationId xmlns:p14="http://schemas.microsoft.com/office/powerpoint/2010/main" val="93680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fact that not one Asian American is slated to testify in the Harvard case likely</a:t>
            </a:r>
            <a:r>
              <a:rPr lang="en-US" baseline="0" dirty="0" smtClean="0"/>
              <a:t> reflects the reality that most Asian Americans remain supportive of affirmative action</a:t>
            </a:r>
            <a:r>
              <a:rPr lang="en-US" baseline="0" dirty="0" smtClean="0"/>
              <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Chinese Americans represent about 23% of the Asian American population,</a:t>
            </a:r>
            <a:r>
              <a:rPr lang="en-US" baseline="0" dirty="0" smtClean="0"/>
              <a:t> meaning that their opposition to the policy is in no way representative of the opinions of the broader Asian American population.</a:t>
            </a:r>
            <a:endParaRPr lang="en-US" dirty="0"/>
          </a:p>
        </p:txBody>
      </p:sp>
      <p:sp>
        <p:nvSpPr>
          <p:cNvPr id="4" name="Slide Number Placeholder 3"/>
          <p:cNvSpPr>
            <a:spLocks noGrp="1"/>
          </p:cNvSpPr>
          <p:nvPr>
            <p:ph type="sldNum" sz="quarter" idx="10"/>
          </p:nvPr>
        </p:nvSpPr>
        <p:spPr/>
        <p:txBody>
          <a:bodyPr/>
          <a:lstStyle/>
          <a:p>
            <a:fld id="{78BB18F5-F84F-0E42-92B0-1A209486C444}" type="slidenum">
              <a:rPr lang="en-US" smtClean="0"/>
              <a:t>5</a:t>
            </a:fld>
            <a:endParaRPr lang="en-US"/>
          </a:p>
        </p:txBody>
      </p:sp>
    </p:spTree>
    <p:extLst>
      <p:ext uri="{BB962C8B-B14F-4D97-AF65-F5344CB8AC3E}">
        <p14:creationId xmlns:p14="http://schemas.microsoft.com/office/powerpoint/2010/main" val="5699977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might explain Chinese American opposition to affirmative action, which is a relatively new phenomenon?</a:t>
            </a:r>
            <a:endParaRPr lang="en-US" dirty="0"/>
          </a:p>
        </p:txBody>
      </p:sp>
      <p:sp>
        <p:nvSpPr>
          <p:cNvPr id="4" name="Slide Number Placeholder 3"/>
          <p:cNvSpPr>
            <a:spLocks noGrp="1"/>
          </p:cNvSpPr>
          <p:nvPr>
            <p:ph type="sldNum" sz="quarter" idx="10"/>
          </p:nvPr>
        </p:nvSpPr>
        <p:spPr/>
        <p:txBody>
          <a:bodyPr/>
          <a:lstStyle/>
          <a:p>
            <a:fld id="{78BB18F5-F84F-0E42-92B0-1A209486C444}" type="slidenum">
              <a:rPr lang="en-US" smtClean="0"/>
              <a:t>6</a:t>
            </a:fld>
            <a:endParaRPr lang="en-US"/>
          </a:p>
        </p:txBody>
      </p:sp>
    </p:spTree>
    <p:extLst>
      <p:ext uri="{BB962C8B-B14F-4D97-AF65-F5344CB8AC3E}">
        <p14:creationId xmlns:p14="http://schemas.microsoft.com/office/powerpoint/2010/main" val="2217144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BB18F5-F84F-0E42-92B0-1A209486C444}" type="slidenum">
              <a:rPr lang="en-US" smtClean="0"/>
              <a:t>7</a:t>
            </a:fld>
            <a:endParaRPr lang="en-US"/>
          </a:p>
        </p:txBody>
      </p:sp>
    </p:spTree>
    <p:extLst>
      <p:ext uri="{BB962C8B-B14F-4D97-AF65-F5344CB8AC3E}">
        <p14:creationId xmlns:p14="http://schemas.microsoft.com/office/powerpoint/2010/main" val="2204860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Trees">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357512" y="7103154"/>
            <a:ext cx="1680982" cy="271198"/>
          </a:xfrm>
          <a:prstGeom prst="rect">
            <a:avLst/>
          </a:prstGeom>
        </p:spPr>
      </p:pic>
      <p:pic>
        <p:nvPicPr>
          <p:cNvPr id="10" name="Picture 9"/>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13817600" cy="7772400"/>
          </a:xfrm>
          <a:prstGeom prst="rect">
            <a:avLst/>
          </a:prstGeom>
        </p:spPr>
      </p:pic>
      <p:pic>
        <p:nvPicPr>
          <p:cNvPr id="12" name="Picture 11"/>
          <p:cNvPicPr>
            <a:picLocks noChangeAspect="1"/>
          </p:cNvPicPr>
          <p:nvPr userDrawn="1"/>
        </p:nvPicPr>
        <p:blipFill rotWithShape="1">
          <a:blip r:embed="rId4" cstate="hqprint">
            <a:extLst>
              <a:ext uri="{28A0092B-C50C-407E-A947-70E740481C1C}">
                <a14:useLocalDpi xmlns:a14="http://schemas.microsoft.com/office/drawing/2010/main"/>
              </a:ext>
            </a:extLst>
          </a:blip>
          <a:srcRect t="12863"/>
          <a:stretch/>
        </p:blipFill>
        <p:spPr>
          <a:xfrm>
            <a:off x="3759200" y="999786"/>
            <a:ext cx="10058400" cy="6772613"/>
          </a:xfrm>
          <a:prstGeom prst="rect">
            <a:avLst/>
          </a:prstGeom>
        </p:spPr>
      </p:pic>
      <p:sp>
        <p:nvSpPr>
          <p:cNvPr id="9" name="Text Placeholder 8"/>
          <p:cNvSpPr>
            <a:spLocks noGrp="1"/>
          </p:cNvSpPr>
          <p:nvPr>
            <p:ph type="body" sz="quarter" idx="11" hasCustomPrompt="1"/>
          </p:nvPr>
        </p:nvSpPr>
        <p:spPr>
          <a:xfrm>
            <a:off x="298378" y="1754156"/>
            <a:ext cx="11712875" cy="2012950"/>
          </a:xfrm>
        </p:spPr>
        <p:txBody>
          <a:bodyPr anchor="t" anchorCtr="0">
            <a:noAutofit/>
          </a:bodyPr>
          <a:lstStyle>
            <a:lvl1pPr marL="0" indent="0">
              <a:lnSpc>
                <a:spcPct val="100000"/>
              </a:lnSpc>
              <a:buNone/>
              <a:defRPr sz="4400" cap="all" baseline="0">
                <a:solidFill>
                  <a:schemeClr val="bg1"/>
                </a:solidFill>
                <a:latin typeface="+mj-lt"/>
              </a:defRPr>
            </a:lvl1pPr>
            <a:lvl2pPr marL="509249" indent="0">
              <a:buNone/>
              <a:defRPr sz="4000">
                <a:solidFill>
                  <a:schemeClr val="bg1"/>
                </a:solidFill>
                <a:latin typeface="+mj-lt"/>
              </a:defRPr>
            </a:lvl2pPr>
            <a:lvl3pPr marL="1018502" indent="0">
              <a:buNone/>
              <a:defRPr sz="4000">
                <a:solidFill>
                  <a:schemeClr val="bg1"/>
                </a:solidFill>
                <a:latin typeface="+mj-lt"/>
              </a:defRPr>
            </a:lvl3pPr>
            <a:lvl4pPr marL="1527751" indent="0">
              <a:buNone/>
              <a:defRPr sz="4000">
                <a:solidFill>
                  <a:schemeClr val="bg1"/>
                </a:solidFill>
                <a:latin typeface="+mj-lt"/>
              </a:defRPr>
            </a:lvl4pPr>
            <a:lvl5pPr marL="2037003" indent="0">
              <a:buNone/>
              <a:defRPr sz="4000">
                <a:solidFill>
                  <a:schemeClr val="bg1"/>
                </a:solidFill>
                <a:latin typeface="+mj-lt"/>
              </a:defRPr>
            </a:lvl5pPr>
          </a:lstStyle>
          <a:p>
            <a:pPr lvl="0"/>
            <a:r>
              <a:rPr lang="en-US" dirty="0" smtClean="0"/>
              <a:t>TITLE OF PRESENTATION</a:t>
            </a:r>
            <a:br>
              <a:rPr lang="en-US" dirty="0" smtClean="0"/>
            </a:br>
            <a:r>
              <a:rPr lang="en-US" dirty="0" smtClean="0"/>
              <a:t>GOES HERE</a:t>
            </a:r>
            <a:endParaRPr lang="en-US" dirty="0"/>
          </a:p>
        </p:txBody>
      </p:sp>
      <p:sp>
        <p:nvSpPr>
          <p:cNvPr id="15" name="Text Placeholder 14"/>
          <p:cNvSpPr>
            <a:spLocks noGrp="1"/>
          </p:cNvSpPr>
          <p:nvPr>
            <p:ph type="body" sz="quarter" idx="14" hasCustomPrompt="1"/>
          </p:nvPr>
        </p:nvSpPr>
        <p:spPr>
          <a:xfrm>
            <a:off x="298379" y="3787125"/>
            <a:ext cx="11712874" cy="670877"/>
          </a:xfrm>
        </p:spPr>
        <p:txBody>
          <a:bodyPr>
            <a:normAutofit/>
          </a:bodyPr>
          <a:lstStyle>
            <a:lvl1pPr marL="0" indent="0">
              <a:buNone/>
              <a:defRPr sz="1600" cap="all" baseline="0">
                <a:solidFill>
                  <a:schemeClr val="bg1"/>
                </a:solidFill>
              </a:defRPr>
            </a:lvl1pPr>
          </a:lstStyle>
          <a:p>
            <a:pPr marL="381938" marR="0" lvl="0" indent="-381938" algn="l" defTabSz="509249" rtl="0" eaLnBrk="1" fontAlgn="auto" latinLnBrk="0" hangingPunct="1">
              <a:lnSpc>
                <a:spcPct val="100000"/>
              </a:lnSpc>
              <a:spcBef>
                <a:spcPct val="20000"/>
              </a:spcBef>
              <a:spcAft>
                <a:spcPts val="600"/>
              </a:spcAft>
              <a:buClrTx/>
              <a:buSzTx/>
              <a:tabLst/>
              <a:defRPr/>
            </a:pPr>
            <a:r>
              <a:rPr lang="en-US" dirty="0" smtClean="0"/>
              <a:t>SUBTITLE OR PRESENTER INFO GOES HERE</a:t>
            </a:r>
            <a:endParaRPr lang="en-US" dirty="0"/>
          </a:p>
        </p:txBody>
      </p:sp>
      <p:sp>
        <p:nvSpPr>
          <p:cNvPr id="14" name="Rectangle 13"/>
          <p:cNvSpPr/>
          <p:nvPr userDrawn="1"/>
        </p:nvSpPr>
        <p:spPr>
          <a:xfrm>
            <a:off x="13298604" y="512976"/>
            <a:ext cx="229550" cy="307777"/>
          </a:xfrm>
          <a:prstGeom prst="rect">
            <a:avLst/>
          </a:prstGeom>
        </p:spPr>
        <p:txBody>
          <a:bodyPr wrap="none">
            <a:spAutoFit/>
          </a:bodyPr>
          <a:lstStyle/>
          <a:p>
            <a:pPr algn="r"/>
            <a:r>
              <a:rPr lang="en-US" sz="1400" dirty="0" smtClean="0">
                <a:solidFill>
                  <a:schemeClr val="bg1"/>
                </a:solidFill>
              </a:rPr>
              <a:t> </a:t>
            </a:r>
            <a:endParaRPr lang="en-US" sz="1400" dirty="0"/>
          </a:p>
        </p:txBody>
      </p:sp>
      <p:pic>
        <p:nvPicPr>
          <p:cNvPr id="13" name="Picture 12"/>
          <p:cNvPicPr>
            <a:picLocks noChangeAspect="1"/>
          </p:cNvPicPr>
          <p:nvPr userDrawn="1"/>
        </p:nvPicPr>
        <p:blipFill>
          <a:blip r:embed="rId5"/>
          <a:stretch>
            <a:fillRect/>
          </a:stretch>
        </p:blipFill>
        <p:spPr>
          <a:xfrm>
            <a:off x="130923" y="122018"/>
            <a:ext cx="3735277" cy="1180691"/>
          </a:xfrm>
          <a:prstGeom prst="rect">
            <a:avLst/>
          </a:prstGeom>
        </p:spPr>
      </p:pic>
    </p:spTree>
    <p:extLst>
      <p:ext uri="{BB962C8B-B14F-4D97-AF65-F5344CB8AC3E}">
        <p14:creationId xmlns:p14="http://schemas.microsoft.com/office/powerpoint/2010/main" val="935655864"/>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Divider - Jade">
    <p:spTree>
      <p:nvGrpSpPr>
        <p:cNvPr id="1" name=""/>
        <p:cNvGrpSpPr/>
        <p:nvPr/>
      </p:nvGrpSpPr>
      <p:grpSpPr>
        <a:xfrm>
          <a:off x="0" y="0"/>
          <a:ext cx="0" cy="0"/>
          <a:chOff x="0" y="0"/>
          <a:chExt cx="0" cy="0"/>
        </a:xfrm>
      </p:grpSpPr>
      <p:sp>
        <p:nvSpPr>
          <p:cNvPr id="2" name="Rectangle 1"/>
          <p:cNvSpPr/>
          <p:nvPr userDrawn="1"/>
        </p:nvSpPr>
        <p:spPr>
          <a:xfrm>
            <a:off x="0" y="0"/>
            <a:ext cx="13817600" cy="77724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12" name="Picture 11"/>
          <p:cNvPicPr>
            <a:picLocks noChangeAspect="1"/>
          </p:cNvPicPr>
          <p:nvPr userDrawn="1"/>
        </p:nvPicPr>
        <p:blipFill rotWithShape="1">
          <a:blip r:embed="rId2" cstate="hqprint">
            <a:extLst>
              <a:ext uri="{28A0092B-C50C-407E-A947-70E740481C1C}">
                <a14:useLocalDpi xmlns:a14="http://schemas.microsoft.com/office/drawing/2010/main"/>
              </a:ext>
            </a:extLst>
          </a:blip>
          <a:srcRect t="12863"/>
          <a:stretch/>
        </p:blipFill>
        <p:spPr>
          <a:xfrm>
            <a:off x="3759200" y="999786"/>
            <a:ext cx="10058400" cy="6772613"/>
          </a:xfrm>
          <a:prstGeom prst="rect">
            <a:avLst/>
          </a:prstGeom>
        </p:spPr>
      </p:pic>
      <p:sp>
        <p:nvSpPr>
          <p:cNvPr id="9" name="Text Placeholder 8"/>
          <p:cNvSpPr>
            <a:spLocks noGrp="1"/>
          </p:cNvSpPr>
          <p:nvPr>
            <p:ph type="body" sz="quarter" idx="11" hasCustomPrompt="1"/>
          </p:nvPr>
        </p:nvSpPr>
        <p:spPr>
          <a:xfrm>
            <a:off x="298378" y="3346736"/>
            <a:ext cx="11712875" cy="2012950"/>
          </a:xfrm>
        </p:spPr>
        <p:txBody>
          <a:bodyPr anchor="t" anchorCtr="0">
            <a:noAutofit/>
          </a:bodyPr>
          <a:lstStyle>
            <a:lvl1pPr marL="0" indent="0">
              <a:lnSpc>
                <a:spcPct val="100000"/>
              </a:lnSpc>
              <a:buNone/>
              <a:defRPr sz="4400" cap="all" baseline="0">
                <a:solidFill>
                  <a:schemeClr val="bg1"/>
                </a:solidFill>
                <a:latin typeface="+mj-lt"/>
              </a:defRPr>
            </a:lvl1pPr>
            <a:lvl2pPr marL="509249" indent="0">
              <a:buNone/>
              <a:defRPr sz="4000">
                <a:solidFill>
                  <a:schemeClr val="bg1"/>
                </a:solidFill>
                <a:latin typeface="+mj-lt"/>
              </a:defRPr>
            </a:lvl2pPr>
            <a:lvl3pPr marL="1018502" indent="0">
              <a:buNone/>
              <a:defRPr sz="4000">
                <a:solidFill>
                  <a:schemeClr val="bg1"/>
                </a:solidFill>
                <a:latin typeface="+mj-lt"/>
              </a:defRPr>
            </a:lvl3pPr>
            <a:lvl4pPr marL="1527751" indent="0">
              <a:buNone/>
              <a:defRPr sz="4000">
                <a:solidFill>
                  <a:schemeClr val="bg1"/>
                </a:solidFill>
                <a:latin typeface="+mj-lt"/>
              </a:defRPr>
            </a:lvl4pPr>
            <a:lvl5pPr marL="2037003" indent="0">
              <a:buNone/>
              <a:defRPr sz="4000">
                <a:solidFill>
                  <a:schemeClr val="bg1"/>
                </a:solidFill>
                <a:latin typeface="+mj-lt"/>
              </a:defRPr>
            </a:lvl5pPr>
          </a:lstStyle>
          <a:p>
            <a:pPr lvl="0"/>
            <a:r>
              <a:rPr lang="en-US" dirty="0" smtClean="0"/>
              <a:t>SECTION TITLE </a:t>
            </a:r>
            <a:br>
              <a:rPr lang="en-US" dirty="0" smtClean="0"/>
            </a:br>
            <a:r>
              <a:rPr lang="en-US" dirty="0" smtClean="0"/>
              <a:t>GOES HERE</a:t>
            </a:r>
            <a:endParaRPr lang="en-US" dirty="0"/>
          </a:p>
        </p:txBody>
      </p:sp>
      <p:sp>
        <p:nvSpPr>
          <p:cNvPr id="11" name="Rectangle 10"/>
          <p:cNvSpPr/>
          <p:nvPr userDrawn="1"/>
        </p:nvSpPr>
        <p:spPr>
          <a:xfrm>
            <a:off x="13298604" y="512976"/>
            <a:ext cx="229550" cy="307777"/>
          </a:xfrm>
          <a:prstGeom prst="rect">
            <a:avLst/>
          </a:prstGeom>
        </p:spPr>
        <p:txBody>
          <a:bodyPr wrap="none">
            <a:spAutoFit/>
          </a:bodyPr>
          <a:lstStyle/>
          <a:p>
            <a:pPr algn="r"/>
            <a:r>
              <a:rPr lang="en-US" sz="1400" dirty="0" smtClean="0">
                <a:solidFill>
                  <a:schemeClr val="bg1"/>
                </a:solidFill>
              </a:rPr>
              <a:t> </a:t>
            </a:r>
            <a:endParaRPr lang="en-US" sz="1400" dirty="0"/>
          </a:p>
        </p:txBody>
      </p:sp>
      <p:pic>
        <p:nvPicPr>
          <p:cNvPr id="8" name="Picture 7"/>
          <p:cNvPicPr>
            <a:picLocks noChangeAspect="1"/>
          </p:cNvPicPr>
          <p:nvPr userDrawn="1"/>
        </p:nvPicPr>
        <p:blipFill>
          <a:blip r:embed="rId3"/>
          <a:stretch>
            <a:fillRect/>
          </a:stretch>
        </p:blipFill>
        <p:spPr>
          <a:xfrm>
            <a:off x="130923" y="122018"/>
            <a:ext cx="3735277" cy="1180691"/>
          </a:xfrm>
          <a:prstGeom prst="rect">
            <a:avLst/>
          </a:prstGeom>
        </p:spPr>
      </p:pic>
    </p:spTree>
    <p:extLst>
      <p:ext uri="{BB962C8B-B14F-4D97-AF65-F5344CB8AC3E}">
        <p14:creationId xmlns:p14="http://schemas.microsoft.com/office/powerpoint/2010/main" val="1135209018"/>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Header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13887" y="450022"/>
            <a:ext cx="12935228" cy="941832"/>
          </a:xfrm>
          <a:prstGeom prst="rect">
            <a:avLst/>
          </a:prstGeom>
        </p:spPr>
        <p:txBody>
          <a:bodyPr vert="horz" lIns="50941" tIns="54864" rIns="50941" bIns="50941" rtlCol="0" anchor="t" anchorCtr="0">
            <a:noAutofit/>
          </a:bodyPr>
          <a:lstStyle/>
          <a:p>
            <a:r>
              <a:rPr lang="en-US" dirty="0" smtClean="0"/>
              <a:t>SLIDE TITLE GOES HERE</a:t>
            </a:r>
            <a:endParaRPr lang="en-US" dirty="0"/>
          </a:p>
        </p:txBody>
      </p:sp>
    </p:spTree>
    <p:extLst>
      <p:ext uri="{BB962C8B-B14F-4D97-AF65-F5344CB8AC3E}">
        <p14:creationId xmlns:p14="http://schemas.microsoft.com/office/powerpoint/2010/main" val="3897371246"/>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12338BB-9587-4F0A-96B0-20AADEFD136F}" type="datetimeFigureOut">
              <a:rPr lang="en-US" smtClean="0"/>
              <a:t>9/22/2018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B08765-B4D8-42BD-B8DF-D96D9FB9DD83}" type="slidenum">
              <a:rPr lang="en-US" smtClean="0"/>
              <a:t>‹#›</a:t>
            </a:fld>
            <a:endParaRPr lang="en-US"/>
          </a:p>
        </p:txBody>
      </p:sp>
    </p:spTree>
    <p:extLst>
      <p:ext uri="{BB962C8B-B14F-4D97-AF65-F5344CB8AC3E}">
        <p14:creationId xmlns:p14="http://schemas.microsoft.com/office/powerpoint/2010/main" val="3350194963"/>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reen">
    <p:spTree>
      <p:nvGrpSpPr>
        <p:cNvPr id="1" name=""/>
        <p:cNvGrpSpPr/>
        <p:nvPr/>
      </p:nvGrpSpPr>
      <p:grpSpPr>
        <a:xfrm>
          <a:off x="0" y="0"/>
          <a:ext cx="0" cy="0"/>
          <a:chOff x="0" y="0"/>
          <a:chExt cx="0" cy="0"/>
        </a:xfrm>
      </p:grpSpPr>
      <p:sp>
        <p:nvSpPr>
          <p:cNvPr id="2" name="Rectangle 1"/>
          <p:cNvSpPr/>
          <p:nvPr userDrawn="1"/>
        </p:nvSpPr>
        <p:spPr>
          <a:xfrm>
            <a:off x="0" y="0"/>
            <a:ext cx="13817600" cy="77724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9" name="Text Placeholder 8"/>
          <p:cNvSpPr>
            <a:spLocks noGrp="1"/>
          </p:cNvSpPr>
          <p:nvPr>
            <p:ph type="body" sz="quarter" idx="11" hasCustomPrompt="1"/>
          </p:nvPr>
        </p:nvSpPr>
        <p:spPr>
          <a:xfrm>
            <a:off x="298379" y="1754156"/>
            <a:ext cx="11712875" cy="2012950"/>
          </a:xfrm>
        </p:spPr>
        <p:txBody>
          <a:bodyPr anchor="t" anchorCtr="0">
            <a:noAutofit/>
          </a:bodyPr>
          <a:lstStyle>
            <a:lvl1pPr marL="0" indent="0">
              <a:lnSpc>
                <a:spcPct val="100000"/>
              </a:lnSpc>
              <a:buNone/>
              <a:defRPr sz="4400" cap="all" baseline="0">
                <a:solidFill>
                  <a:schemeClr val="bg1"/>
                </a:solidFill>
                <a:latin typeface="+mj-lt"/>
              </a:defRPr>
            </a:lvl1pPr>
            <a:lvl2pPr marL="509249" indent="0">
              <a:buNone/>
              <a:defRPr sz="4000">
                <a:solidFill>
                  <a:schemeClr val="bg1"/>
                </a:solidFill>
                <a:latin typeface="+mj-lt"/>
              </a:defRPr>
            </a:lvl2pPr>
            <a:lvl3pPr marL="1018502" indent="0">
              <a:buNone/>
              <a:defRPr sz="4000">
                <a:solidFill>
                  <a:schemeClr val="bg1"/>
                </a:solidFill>
                <a:latin typeface="+mj-lt"/>
              </a:defRPr>
            </a:lvl3pPr>
            <a:lvl4pPr marL="1527751" indent="0">
              <a:buNone/>
              <a:defRPr sz="4000">
                <a:solidFill>
                  <a:schemeClr val="bg1"/>
                </a:solidFill>
                <a:latin typeface="+mj-lt"/>
              </a:defRPr>
            </a:lvl4pPr>
            <a:lvl5pPr marL="2037003" indent="0">
              <a:buNone/>
              <a:defRPr sz="4000">
                <a:solidFill>
                  <a:schemeClr val="bg1"/>
                </a:solidFill>
                <a:latin typeface="+mj-lt"/>
              </a:defRPr>
            </a:lvl5pPr>
          </a:lstStyle>
          <a:p>
            <a:pPr lvl="0"/>
            <a:r>
              <a:rPr lang="en-US" dirty="0" smtClean="0"/>
              <a:t>TITLE OF PRESENTATION</a:t>
            </a:r>
            <a:br>
              <a:rPr lang="en-US" dirty="0" smtClean="0"/>
            </a:br>
            <a:r>
              <a:rPr lang="en-US" dirty="0" smtClean="0"/>
              <a:t>GOES HERE</a:t>
            </a:r>
            <a:endParaRPr lang="en-US" dirty="0"/>
          </a:p>
        </p:txBody>
      </p:sp>
      <p:sp>
        <p:nvSpPr>
          <p:cNvPr id="15" name="Text Placeholder 14"/>
          <p:cNvSpPr>
            <a:spLocks noGrp="1"/>
          </p:cNvSpPr>
          <p:nvPr>
            <p:ph type="body" sz="quarter" idx="14" hasCustomPrompt="1"/>
          </p:nvPr>
        </p:nvSpPr>
        <p:spPr>
          <a:xfrm>
            <a:off x="298379" y="3787125"/>
            <a:ext cx="11712875" cy="670877"/>
          </a:xfrm>
        </p:spPr>
        <p:txBody>
          <a:bodyPr>
            <a:normAutofit/>
          </a:bodyPr>
          <a:lstStyle>
            <a:lvl1pPr marL="0" indent="0">
              <a:buNone/>
              <a:defRPr sz="1600" cap="all" baseline="0">
                <a:solidFill>
                  <a:schemeClr val="bg1"/>
                </a:solidFill>
                <a:latin typeface="+mn-lt"/>
              </a:defRPr>
            </a:lvl1pPr>
          </a:lstStyle>
          <a:p>
            <a:pPr marL="381938" marR="0" lvl="0" indent="-381938" algn="l" defTabSz="509249" rtl="0" eaLnBrk="1" fontAlgn="auto" latinLnBrk="0" hangingPunct="1">
              <a:lnSpc>
                <a:spcPct val="100000"/>
              </a:lnSpc>
              <a:spcBef>
                <a:spcPct val="20000"/>
              </a:spcBef>
              <a:spcAft>
                <a:spcPts val="600"/>
              </a:spcAft>
              <a:buClrTx/>
              <a:buSzTx/>
              <a:tabLst/>
              <a:defRPr/>
            </a:pPr>
            <a:r>
              <a:rPr lang="en-US" dirty="0" smtClean="0"/>
              <a:t>SUBTITLE OR PRESENTER INFO GOES HERE</a:t>
            </a:r>
            <a:endParaRPr lang="en-US" dirty="0"/>
          </a:p>
        </p:txBody>
      </p:sp>
      <p:pic>
        <p:nvPicPr>
          <p:cNvPr id="11" name="Picture 10"/>
          <p:cNvPicPr>
            <a:picLocks noChangeAspect="1"/>
          </p:cNvPicPr>
          <p:nvPr userDrawn="1"/>
        </p:nvPicPr>
        <p:blipFill rotWithShape="1">
          <a:blip r:embed="rId2" cstate="hqprint">
            <a:extLst>
              <a:ext uri="{28A0092B-C50C-407E-A947-70E740481C1C}">
                <a14:useLocalDpi xmlns:a14="http://schemas.microsoft.com/office/drawing/2010/main"/>
              </a:ext>
            </a:extLst>
          </a:blip>
          <a:srcRect t="12863"/>
          <a:stretch/>
        </p:blipFill>
        <p:spPr>
          <a:xfrm>
            <a:off x="3759200" y="999786"/>
            <a:ext cx="10058400" cy="6772613"/>
          </a:xfrm>
          <a:prstGeom prst="rect">
            <a:avLst/>
          </a:prstGeom>
        </p:spPr>
      </p:pic>
      <p:sp>
        <p:nvSpPr>
          <p:cNvPr id="21" name="Rectangle 20"/>
          <p:cNvSpPr/>
          <p:nvPr userDrawn="1"/>
        </p:nvSpPr>
        <p:spPr>
          <a:xfrm>
            <a:off x="13298604" y="512976"/>
            <a:ext cx="229550" cy="307777"/>
          </a:xfrm>
          <a:prstGeom prst="rect">
            <a:avLst/>
          </a:prstGeom>
        </p:spPr>
        <p:txBody>
          <a:bodyPr wrap="none">
            <a:spAutoFit/>
          </a:bodyPr>
          <a:lstStyle/>
          <a:p>
            <a:pPr algn="r"/>
            <a:r>
              <a:rPr lang="en-US" sz="1400" dirty="0" smtClean="0">
                <a:solidFill>
                  <a:schemeClr val="bg1"/>
                </a:solidFill>
              </a:rPr>
              <a:t> </a:t>
            </a:r>
            <a:endParaRPr lang="en-US" sz="1400" dirty="0"/>
          </a:p>
        </p:txBody>
      </p:sp>
      <p:pic>
        <p:nvPicPr>
          <p:cNvPr id="10" name="Picture 9"/>
          <p:cNvPicPr>
            <a:picLocks noChangeAspect="1"/>
          </p:cNvPicPr>
          <p:nvPr userDrawn="1"/>
        </p:nvPicPr>
        <p:blipFill>
          <a:blip r:embed="rId3"/>
          <a:stretch>
            <a:fillRect/>
          </a:stretch>
        </p:blipFill>
        <p:spPr>
          <a:xfrm>
            <a:off x="130923" y="122018"/>
            <a:ext cx="3735277" cy="1180691"/>
          </a:xfrm>
          <a:prstGeom prst="rect">
            <a:avLst/>
          </a:prstGeom>
        </p:spPr>
      </p:pic>
    </p:spTree>
    <p:extLst>
      <p:ext uri="{BB962C8B-B14F-4D97-AF65-F5344CB8AC3E}">
        <p14:creationId xmlns:p14="http://schemas.microsoft.com/office/powerpoint/2010/main" val="916166679"/>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3" name="Text Placeholder 2"/>
          <p:cNvSpPr>
            <a:spLocks noGrp="1"/>
          </p:cNvSpPr>
          <p:nvPr>
            <p:ph idx="1"/>
          </p:nvPr>
        </p:nvSpPr>
        <p:spPr>
          <a:xfrm>
            <a:off x="453643" y="1638302"/>
            <a:ext cx="12895472" cy="5001039"/>
          </a:xfrm>
          <a:prstGeom prst="rect">
            <a:avLst/>
          </a:prstGeom>
        </p:spPr>
        <p:txBody>
          <a:bodyPr vert="horz" lIns="101858" tIns="50929" rIns="101858" bIns="50929" rtlCol="0">
            <a:norm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Tree>
    <p:extLst>
      <p:ext uri="{BB962C8B-B14F-4D97-AF65-F5344CB8AC3E}">
        <p14:creationId xmlns:p14="http://schemas.microsoft.com/office/powerpoint/2010/main" val="1535356514"/>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Chart Placeholder 4"/>
          <p:cNvSpPr>
            <a:spLocks noGrp="1"/>
          </p:cNvSpPr>
          <p:nvPr>
            <p:ph type="chart" sz="quarter" idx="10"/>
          </p:nvPr>
        </p:nvSpPr>
        <p:spPr>
          <a:xfrm>
            <a:off x="449466" y="1638302"/>
            <a:ext cx="12935229" cy="5001039"/>
          </a:xfrm>
        </p:spPr>
        <p:txBody>
          <a:bodyPr/>
          <a:lstStyle>
            <a:lvl1pPr marL="0" indent="0">
              <a:buNone/>
              <a:defRPr/>
            </a:lvl1pPr>
          </a:lstStyle>
          <a:p>
            <a:endParaRPr lang="en-US" dirty="0"/>
          </a:p>
        </p:txBody>
      </p:sp>
    </p:spTree>
    <p:extLst>
      <p:ext uri="{BB962C8B-B14F-4D97-AF65-F5344CB8AC3E}">
        <p14:creationId xmlns:p14="http://schemas.microsoft.com/office/powerpoint/2010/main" val="153507231"/>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er + Content and Photo">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413887" y="450022"/>
            <a:ext cx="12935228" cy="941832"/>
          </a:xfrm>
          <a:prstGeom prst="rect">
            <a:avLst/>
          </a:prstGeom>
        </p:spPr>
        <p:txBody>
          <a:bodyPr vert="horz" lIns="50941" tIns="54864" rIns="50941" bIns="50941" rtlCol="0" anchor="t" anchorCtr="0">
            <a:noAutofit/>
          </a:bodyPr>
          <a:lstStyle/>
          <a:p>
            <a:r>
              <a:rPr lang="en-US" dirty="0" smtClean="0"/>
              <a:t>SLIDE TITLE GOES HERE</a:t>
            </a:r>
            <a:endParaRPr lang="en-US" dirty="0"/>
          </a:p>
        </p:txBody>
      </p:sp>
      <p:sp>
        <p:nvSpPr>
          <p:cNvPr id="4" name="Picture Placeholder 3"/>
          <p:cNvSpPr>
            <a:spLocks noGrp="1"/>
          </p:cNvSpPr>
          <p:nvPr>
            <p:ph type="pic" sz="quarter" idx="10"/>
          </p:nvPr>
        </p:nvSpPr>
        <p:spPr>
          <a:xfrm>
            <a:off x="5977596" y="1638302"/>
            <a:ext cx="7407100" cy="5001039"/>
          </a:xfrm>
        </p:spPr>
        <p:txBody>
          <a:bodyPr anchor="ctr" anchorCtr="0"/>
          <a:lstStyle>
            <a:lvl1pPr marL="0" indent="0" algn="ctr">
              <a:buNone/>
              <a:defRPr/>
            </a:lvl1pPr>
          </a:lstStyle>
          <a:p>
            <a:endParaRPr lang="en-US" dirty="0"/>
          </a:p>
        </p:txBody>
      </p:sp>
      <p:sp>
        <p:nvSpPr>
          <p:cNvPr id="6" name="Content Placeholder 5"/>
          <p:cNvSpPr>
            <a:spLocks noGrp="1"/>
          </p:cNvSpPr>
          <p:nvPr>
            <p:ph sz="quarter" idx="11"/>
          </p:nvPr>
        </p:nvSpPr>
        <p:spPr>
          <a:xfrm>
            <a:off x="449468" y="1638302"/>
            <a:ext cx="5108977" cy="50010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3516778"/>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0403386"/>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lide Photo">
    <p:spTree>
      <p:nvGrpSpPr>
        <p:cNvPr id="1" name=""/>
        <p:cNvGrpSpPr/>
        <p:nvPr/>
      </p:nvGrpSpPr>
      <p:grpSpPr>
        <a:xfrm>
          <a:off x="0" y="0"/>
          <a:ext cx="0" cy="0"/>
          <a:chOff x="0" y="0"/>
          <a:chExt cx="0" cy="0"/>
        </a:xfrm>
      </p:grpSpPr>
      <p:sp>
        <p:nvSpPr>
          <p:cNvPr id="2" name="Rectangle 1"/>
          <p:cNvSpPr/>
          <p:nvPr userDrawn="1"/>
        </p:nvSpPr>
        <p:spPr>
          <a:xfrm>
            <a:off x="0" y="6686026"/>
            <a:ext cx="13817600" cy="8976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
        <p:nvSpPr>
          <p:cNvPr id="4" name="Picture Placeholder 3"/>
          <p:cNvSpPr>
            <a:spLocks noGrp="1"/>
          </p:cNvSpPr>
          <p:nvPr>
            <p:ph type="pic" sz="quarter" idx="10"/>
          </p:nvPr>
        </p:nvSpPr>
        <p:spPr>
          <a:xfrm>
            <a:off x="0" y="0"/>
            <a:ext cx="13817600" cy="7772400"/>
          </a:xfrm>
        </p:spPr>
        <p:txBody>
          <a:bodyPr/>
          <a:lstStyle>
            <a:lvl1pPr marL="0" indent="0">
              <a:buNone/>
              <a:defRPr/>
            </a:lvl1pPr>
          </a:lstStyle>
          <a:p>
            <a:endParaRPr lang="en-US" dirty="0"/>
          </a:p>
        </p:txBody>
      </p:sp>
    </p:spTree>
    <p:extLst>
      <p:ext uri="{BB962C8B-B14F-4D97-AF65-F5344CB8AC3E}">
        <p14:creationId xmlns:p14="http://schemas.microsoft.com/office/powerpoint/2010/main" val="1032189587"/>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 No Footer">
    <p:spTree>
      <p:nvGrpSpPr>
        <p:cNvPr id="1" name=""/>
        <p:cNvGrpSpPr/>
        <p:nvPr/>
      </p:nvGrpSpPr>
      <p:grpSpPr>
        <a:xfrm>
          <a:off x="0" y="0"/>
          <a:ext cx="0" cy="0"/>
          <a:chOff x="0" y="0"/>
          <a:chExt cx="0" cy="0"/>
        </a:xfrm>
      </p:grpSpPr>
      <p:sp>
        <p:nvSpPr>
          <p:cNvPr id="2" name="Rectangle 1"/>
          <p:cNvSpPr/>
          <p:nvPr userDrawn="1"/>
        </p:nvSpPr>
        <p:spPr>
          <a:xfrm>
            <a:off x="0" y="6686026"/>
            <a:ext cx="13817600" cy="89762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a:p>
        </p:txBody>
      </p:sp>
    </p:spTree>
    <p:extLst>
      <p:ext uri="{BB962C8B-B14F-4D97-AF65-F5344CB8AC3E}">
        <p14:creationId xmlns:p14="http://schemas.microsoft.com/office/powerpoint/2010/main" val="2106689914"/>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Divider - Orange">
    <p:spTree>
      <p:nvGrpSpPr>
        <p:cNvPr id="1" name=""/>
        <p:cNvGrpSpPr/>
        <p:nvPr/>
      </p:nvGrpSpPr>
      <p:grpSpPr>
        <a:xfrm>
          <a:off x="0" y="0"/>
          <a:ext cx="0" cy="0"/>
          <a:chOff x="0" y="0"/>
          <a:chExt cx="0" cy="0"/>
        </a:xfrm>
      </p:grpSpPr>
      <p:sp>
        <p:nvSpPr>
          <p:cNvPr id="2" name="Rectangle 1"/>
          <p:cNvSpPr/>
          <p:nvPr userDrawn="1"/>
        </p:nvSpPr>
        <p:spPr>
          <a:xfrm>
            <a:off x="0" y="0"/>
            <a:ext cx="13817600" cy="77724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14" name="Picture 13"/>
          <p:cNvPicPr>
            <a:picLocks noChangeAspect="1"/>
          </p:cNvPicPr>
          <p:nvPr userDrawn="1"/>
        </p:nvPicPr>
        <p:blipFill rotWithShape="1">
          <a:blip r:embed="rId2" cstate="hqprint">
            <a:extLst>
              <a:ext uri="{28A0092B-C50C-407E-A947-70E740481C1C}">
                <a14:useLocalDpi xmlns:a14="http://schemas.microsoft.com/office/drawing/2010/main"/>
              </a:ext>
            </a:extLst>
          </a:blip>
          <a:srcRect t="12863"/>
          <a:stretch/>
        </p:blipFill>
        <p:spPr>
          <a:xfrm>
            <a:off x="3759200" y="999786"/>
            <a:ext cx="10058400" cy="6772613"/>
          </a:xfrm>
          <a:prstGeom prst="rect">
            <a:avLst/>
          </a:prstGeom>
        </p:spPr>
      </p:pic>
      <p:sp>
        <p:nvSpPr>
          <p:cNvPr id="9" name="Text Placeholder 8"/>
          <p:cNvSpPr>
            <a:spLocks noGrp="1"/>
          </p:cNvSpPr>
          <p:nvPr>
            <p:ph type="body" sz="quarter" idx="11" hasCustomPrompt="1"/>
          </p:nvPr>
        </p:nvSpPr>
        <p:spPr>
          <a:xfrm>
            <a:off x="298378" y="3346736"/>
            <a:ext cx="11712875" cy="2012950"/>
          </a:xfrm>
        </p:spPr>
        <p:txBody>
          <a:bodyPr anchor="t" anchorCtr="0">
            <a:noAutofit/>
          </a:bodyPr>
          <a:lstStyle>
            <a:lvl1pPr marL="0" indent="0">
              <a:lnSpc>
                <a:spcPct val="100000"/>
              </a:lnSpc>
              <a:buNone/>
              <a:defRPr sz="4400" cap="all" baseline="0">
                <a:solidFill>
                  <a:schemeClr val="bg1"/>
                </a:solidFill>
                <a:latin typeface="+mj-lt"/>
              </a:defRPr>
            </a:lvl1pPr>
            <a:lvl2pPr marL="509249" indent="0">
              <a:buNone/>
              <a:defRPr sz="4000">
                <a:solidFill>
                  <a:schemeClr val="bg1"/>
                </a:solidFill>
                <a:latin typeface="+mj-lt"/>
              </a:defRPr>
            </a:lvl2pPr>
            <a:lvl3pPr marL="1018502" indent="0">
              <a:buNone/>
              <a:defRPr sz="4000">
                <a:solidFill>
                  <a:schemeClr val="bg1"/>
                </a:solidFill>
                <a:latin typeface="+mj-lt"/>
              </a:defRPr>
            </a:lvl3pPr>
            <a:lvl4pPr marL="1527751" indent="0">
              <a:buNone/>
              <a:defRPr sz="4000">
                <a:solidFill>
                  <a:schemeClr val="bg1"/>
                </a:solidFill>
                <a:latin typeface="+mj-lt"/>
              </a:defRPr>
            </a:lvl4pPr>
            <a:lvl5pPr marL="2037003" indent="0">
              <a:buNone/>
              <a:defRPr sz="4000">
                <a:solidFill>
                  <a:schemeClr val="bg1"/>
                </a:solidFill>
                <a:latin typeface="+mj-lt"/>
              </a:defRPr>
            </a:lvl5pPr>
          </a:lstStyle>
          <a:p>
            <a:pPr lvl="0"/>
            <a:r>
              <a:rPr lang="en-US" dirty="0" smtClean="0"/>
              <a:t>SECTION TITLE </a:t>
            </a:r>
            <a:br>
              <a:rPr lang="en-US" dirty="0" smtClean="0"/>
            </a:br>
            <a:r>
              <a:rPr lang="en-US" dirty="0" smtClean="0"/>
              <a:t>GOES HERE</a:t>
            </a:r>
            <a:endParaRPr lang="en-US" dirty="0"/>
          </a:p>
        </p:txBody>
      </p:sp>
      <p:sp>
        <p:nvSpPr>
          <p:cNvPr id="11" name="Rectangle 10"/>
          <p:cNvSpPr/>
          <p:nvPr userDrawn="1"/>
        </p:nvSpPr>
        <p:spPr>
          <a:xfrm>
            <a:off x="13298604" y="512976"/>
            <a:ext cx="229550" cy="307777"/>
          </a:xfrm>
          <a:prstGeom prst="rect">
            <a:avLst/>
          </a:prstGeom>
        </p:spPr>
        <p:txBody>
          <a:bodyPr wrap="none">
            <a:spAutoFit/>
          </a:bodyPr>
          <a:lstStyle/>
          <a:p>
            <a:pPr algn="r"/>
            <a:r>
              <a:rPr lang="en-US" sz="1400" dirty="0" smtClean="0">
                <a:solidFill>
                  <a:schemeClr val="bg1"/>
                </a:solidFill>
              </a:rPr>
              <a:t> </a:t>
            </a:r>
            <a:endParaRPr lang="en-US" sz="1400" dirty="0"/>
          </a:p>
        </p:txBody>
      </p:sp>
      <p:pic>
        <p:nvPicPr>
          <p:cNvPr id="8" name="Picture 7"/>
          <p:cNvPicPr>
            <a:picLocks noChangeAspect="1"/>
          </p:cNvPicPr>
          <p:nvPr userDrawn="1"/>
        </p:nvPicPr>
        <p:blipFill>
          <a:blip r:embed="rId3"/>
          <a:stretch>
            <a:fillRect/>
          </a:stretch>
        </p:blipFill>
        <p:spPr>
          <a:xfrm>
            <a:off x="130923" y="122018"/>
            <a:ext cx="3735277" cy="1180691"/>
          </a:xfrm>
          <a:prstGeom prst="rect">
            <a:avLst/>
          </a:prstGeom>
        </p:spPr>
      </p:pic>
    </p:spTree>
    <p:extLst>
      <p:ext uri="{BB962C8B-B14F-4D97-AF65-F5344CB8AC3E}">
        <p14:creationId xmlns:p14="http://schemas.microsoft.com/office/powerpoint/2010/main" val="323412402"/>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3887" y="450027"/>
            <a:ext cx="12935228" cy="938463"/>
          </a:xfrm>
          <a:prstGeom prst="rect">
            <a:avLst/>
          </a:prstGeom>
        </p:spPr>
        <p:txBody>
          <a:bodyPr vert="horz" lIns="54864" tIns="54864" rIns="54864" bIns="50929" rtlCol="0" anchor="t" anchorCtr="0">
            <a:normAutofit/>
          </a:bodyPr>
          <a:lstStyle/>
          <a:p>
            <a:r>
              <a:rPr lang="en-US" dirty="0" smtClean="0"/>
              <a:t>SLIDE TITLE GOES HERE</a:t>
            </a:r>
            <a:endParaRPr lang="en-US" dirty="0"/>
          </a:p>
        </p:txBody>
      </p:sp>
      <p:sp>
        <p:nvSpPr>
          <p:cNvPr id="3" name="Text Placeholder 2"/>
          <p:cNvSpPr>
            <a:spLocks noGrp="1"/>
          </p:cNvSpPr>
          <p:nvPr>
            <p:ph type="body" idx="1"/>
          </p:nvPr>
        </p:nvSpPr>
        <p:spPr>
          <a:xfrm>
            <a:off x="449468" y="1638302"/>
            <a:ext cx="12935228" cy="5001039"/>
          </a:xfrm>
          <a:prstGeom prst="rect">
            <a:avLst/>
          </a:prstGeom>
        </p:spPr>
        <p:txBody>
          <a:bodyPr vert="horz" lIns="101858" tIns="50929" rIns="101858" bIns="5092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endParaRPr lang="en-US" dirty="0" smtClean="0"/>
          </a:p>
          <a:p>
            <a:pPr lvl="0"/>
            <a:r>
              <a:rPr lang="en-US" dirty="0" smtClean="0"/>
              <a:t>Click to edit Master text styles</a:t>
            </a:r>
          </a:p>
          <a:p>
            <a:pPr lvl="0"/>
            <a:r>
              <a:rPr lang="en-US" dirty="0" smtClean="0"/>
              <a:t>Click to edit Master text styles</a:t>
            </a:r>
          </a:p>
          <a:p>
            <a:pPr lvl="0"/>
            <a:r>
              <a:rPr lang="en-US" dirty="0" smtClean="0"/>
              <a:t>Click to edit Master text styles</a:t>
            </a:r>
          </a:p>
        </p:txBody>
      </p:sp>
      <p:sp>
        <p:nvSpPr>
          <p:cNvPr id="8" name="Rectangle 7"/>
          <p:cNvSpPr/>
          <p:nvPr userDrawn="1"/>
        </p:nvSpPr>
        <p:spPr>
          <a:xfrm>
            <a:off x="0" y="6985665"/>
            <a:ext cx="13817600" cy="50618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7" name="Picture 6"/>
          <p:cNvPicPr>
            <a:picLocks noChangeAspect="1"/>
          </p:cNvPicPr>
          <p:nvPr userDrawn="1"/>
        </p:nvPicPr>
        <p:blipFill>
          <a:blip r:embed="rId14"/>
          <a:stretch>
            <a:fillRect/>
          </a:stretch>
        </p:blipFill>
        <p:spPr>
          <a:xfrm>
            <a:off x="357512" y="7168488"/>
            <a:ext cx="1867382" cy="188624"/>
          </a:xfrm>
          <a:prstGeom prst="rect">
            <a:avLst/>
          </a:prstGeom>
        </p:spPr>
      </p:pic>
      <p:sp>
        <p:nvSpPr>
          <p:cNvPr id="9" name="Rectangle 8"/>
          <p:cNvSpPr/>
          <p:nvPr userDrawn="1"/>
        </p:nvSpPr>
        <p:spPr>
          <a:xfrm>
            <a:off x="10413454" y="7103557"/>
            <a:ext cx="3114700" cy="276999"/>
          </a:xfrm>
          <a:prstGeom prst="rect">
            <a:avLst/>
          </a:prstGeom>
        </p:spPr>
        <p:txBody>
          <a:bodyPr wrap="none">
            <a:spAutoFit/>
          </a:bodyPr>
          <a:lstStyle/>
          <a:p>
            <a:pPr algn="r"/>
            <a:r>
              <a:rPr lang="en-US" sz="1200" dirty="0" smtClean="0">
                <a:solidFill>
                  <a:schemeClr val="bg1"/>
                </a:solidFill>
              </a:rPr>
              <a:t>COLLEGE OF HEALTH AND HUMAN SCIENCES</a:t>
            </a:r>
            <a:endParaRPr lang="en-US" sz="1200" dirty="0"/>
          </a:p>
        </p:txBody>
      </p:sp>
    </p:spTree>
    <p:extLst>
      <p:ext uri="{BB962C8B-B14F-4D97-AF65-F5344CB8AC3E}">
        <p14:creationId xmlns:p14="http://schemas.microsoft.com/office/powerpoint/2010/main" val="3965733437"/>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63" r:id="rId3"/>
    <p:sldLayoutId id="2147483671" r:id="rId4"/>
    <p:sldLayoutId id="2147483670" r:id="rId5"/>
    <p:sldLayoutId id="2147483672" r:id="rId6"/>
    <p:sldLayoutId id="2147483673" r:id="rId7"/>
    <p:sldLayoutId id="2147483674" r:id="rId8"/>
    <p:sldLayoutId id="2147483668" r:id="rId9"/>
    <p:sldLayoutId id="2147483669" r:id="rId10"/>
    <p:sldLayoutId id="2147483675" r:id="rId11"/>
    <p:sldLayoutId id="2147483676" r:id="rId12"/>
  </p:sldLayoutIdLst>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txStyles>
    <p:titleStyle>
      <a:lvl1pPr algn="l" defTabSz="509249" rtl="0" eaLnBrk="1" latinLnBrk="0" hangingPunct="1">
        <a:spcBef>
          <a:spcPct val="0"/>
        </a:spcBef>
        <a:buNone/>
        <a:defRPr sz="3200" kern="1200" cap="all" baseline="0">
          <a:solidFill>
            <a:schemeClr val="tx2"/>
          </a:solidFill>
          <a:latin typeface="Franklin Gothic Medium" charset="0"/>
          <a:ea typeface="Franklin Gothic Medium" charset="0"/>
          <a:cs typeface="Franklin Gothic Medium" charset="0"/>
        </a:defRPr>
      </a:lvl1pPr>
    </p:titleStyle>
    <p:bodyStyle>
      <a:lvl1pPr marL="381938" indent="-381938" algn="l" defTabSz="509249" rtl="0" eaLnBrk="1" latinLnBrk="0" hangingPunct="1">
        <a:spcBef>
          <a:spcPct val="20000"/>
        </a:spcBef>
        <a:spcAft>
          <a:spcPts val="600"/>
        </a:spcAft>
        <a:buFont typeface="Arial"/>
        <a:buChar char="•"/>
        <a:defRPr sz="1800" b="0" kern="1200">
          <a:solidFill>
            <a:schemeClr val="tx1"/>
          </a:solidFill>
          <a:latin typeface="Franklin Gothic Book" charset="0"/>
          <a:ea typeface="Franklin Gothic Book" charset="0"/>
          <a:cs typeface="Franklin Gothic Book" charset="0"/>
        </a:defRPr>
      </a:lvl1pPr>
      <a:lvl2pPr marL="827531" indent="-318282" algn="l" defTabSz="509249" rtl="0" eaLnBrk="1" latinLnBrk="0" hangingPunct="1">
        <a:spcBef>
          <a:spcPct val="20000"/>
        </a:spcBef>
        <a:spcAft>
          <a:spcPts val="600"/>
        </a:spcAft>
        <a:buFont typeface="Arial"/>
        <a:buChar char="–"/>
        <a:defRPr sz="1600" b="0" kern="1200">
          <a:solidFill>
            <a:schemeClr val="tx1"/>
          </a:solidFill>
          <a:latin typeface="Franklin Gothic Book" charset="0"/>
          <a:ea typeface="Franklin Gothic Book" charset="0"/>
          <a:cs typeface="Franklin Gothic Book" charset="0"/>
        </a:defRPr>
      </a:lvl2pPr>
      <a:lvl3pPr marL="1273126" indent="-254625" algn="l" defTabSz="509249" rtl="0" eaLnBrk="1" latinLnBrk="0" hangingPunct="1">
        <a:spcBef>
          <a:spcPct val="20000"/>
        </a:spcBef>
        <a:spcAft>
          <a:spcPts val="600"/>
        </a:spcAft>
        <a:buFont typeface="Arial"/>
        <a:buChar char="•"/>
        <a:defRPr sz="1400" b="0" kern="1200">
          <a:solidFill>
            <a:schemeClr val="tx1"/>
          </a:solidFill>
          <a:latin typeface="Franklin Gothic Book" charset="0"/>
          <a:ea typeface="Franklin Gothic Book" charset="0"/>
          <a:cs typeface="Franklin Gothic Book" charset="0"/>
        </a:defRPr>
      </a:lvl3pPr>
      <a:lvl4pPr marL="1782376" indent="-254625" algn="l" defTabSz="509249" rtl="0" eaLnBrk="1" latinLnBrk="0" hangingPunct="1">
        <a:spcBef>
          <a:spcPct val="20000"/>
        </a:spcBef>
        <a:spcAft>
          <a:spcPts val="600"/>
        </a:spcAft>
        <a:buFont typeface="Arial"/>
        <a:buChar char="–"/>
        <a:defRPr sz="1200" b="0" kern="1200">
          <a:solidFill>
            <a:schemeClr val="tx1"/>
          </a:solidFill>
          <a:latin typeface="Franklin Gothic Book" charset="0"/>
          <a:ea typeface="Franklin Gothic Book" charset="0"/>
          <a:cs typeface="Franklin Gothic Book" charset="0"/>
        </a:defRPr>
      </a:lvl4pPr>
      <a:lvl5pPr marL="2291627" indent="-254625" algn="l" defTabSz="509249" rtl="0" eaLnBrk="1" latinLnBrk="0" hangingPunct="1">
        <a:spcBef>
          <a:spcPct val="20000"/>
        </a:spcBef>
        <a:buFont typeface="Arial"/>
        <a:buChar char="»"/>
        <a:defRPr sz="1200" b="0" kern="1200">
          <a:solidFill>
            <a:schemeClr val="tx1"/>
          </a:solidFill>
          <a:latin typeface="Franklin Gothic Book" charset="0"/>
          <a:ea typeface="Franklin Gothic Book" charset="0"/>
          <a:cs typeface="Franklin Gothic Book" charset="0"/>
        </a:defRPr>
      </a:lvl5pPr>
      <a:lvl6pPr marL="2800878" indent="-254625" algn="l" defTabSz="509249" rtl="0" eaLnBrk="1" latinLnBrk="0" hangingPunct="1">
        <a:spcBef>
          <a:spcPct val="20000"/>
        </a:spcBef>
        <a:buFont typeface="Arial"/>
        <a:buChar char="•"/>
        <a:defRPr sz="2200" kern="1200">
          <a:solidFill>
            <a:schemeClr val="tx1"/>
          </a:solidFill>
          <a:latin typeface="+mn-lt"/>
          <a:ea typeface="+mn-ea"/>
          <a:cs typeface="+mn-cs"/>
        </a:defRPr>
      </a:lvl6pPr>
      <a:lvl7pPr marL="3310129" indent="-254625" algn="l" defTabSz="509249" rtl="0" eaLnBrk="1" latinLnBrk="0" hangingPunct="1">
        <a:spcBef>
          <a:spcPct val="20000"/>
        </a:spcBef>
        <a:buFont typeface="Arial"/>
        <a:buChar char="•"/>
        <a:defRPr sz="2200" kern="1200">
          <a:solidFill>
            <a:schemeClr val="tx1"/>
          </a:solidFill>
          <a:latin typeface="+mn-lt"/>
          <a:ea typeface="+mn-ea"/>
          <a:cs typeface="+mn-cs"/>
        </a:defRPr>
      </a:lvl7pPr>
      <a:lvl8pPr marL="3819378" indent="-254625" algn="l" defTabSz="509249" rtl="0" eaLnBrk="1" latinLnBrk="0" hangingPunct="1">
        <a:spcBef>
          <a:spcPct val="20000"/>
        </a:spcBef>
        <a:buFont typeface="Arial"/>
        <a:buChar char="•"/>
        <a:defRPr sz="2200" kern="1200">
          <a:solidFill>
            <a:schemeClr val="tx1"/>
          </a:solidFill>
          <a:latin typeface="+mn-lt"/>
          <a:ea typeface="+mn-ea"/>
          <a:cs typeface="+mn-cs"/>
        </a:defRPr>
      </a:lvl8pPr>
      <a:lvl9pPr marL="4328629" indent="-254625" algn="l" defTabSz="509249"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249" rtl="0" eaLnBrk="1" latinLnBrk="0" hangingPunct="1">
        <a:defRPr sz="2000" kern="1200">
          <a:solidFill>
            <a:schemeClr val="tx1"/>
          </a:solidFill>
          <a:latin typeface="+mn-lt"/>
          <a:ea typeface="+mn-ea"/>
          <a:cs typeface="+mn-cs"/>
        </a:defRPr>
      </a:lvl1pPr>
      <a:lvl2pPr marL="509249" algn="l" defTabSz="509249" rtl="0" eaLnBrk="1" latinLnBrk="0" hangingPunct="1">
        <a:defRPr sz="2000" kern="1200">
          <a:solidFill>
            <a:schemeClr val="tx1"/>
          </a:solidFill>
          <a:latin typeface="+mn-lt"/>
          <a:ea typeface="+mn-ea"/>
          <a:cs typeface="+mn-cs"/>
        </a:defRPr>
      </a:lvl2pPr>
      <a:lvl3pPr marL="1018501" algn="l" defTabSz="509249" rtl="0" eaLnBrk="1" latinLnBrk="0" hangingPunct="1">
        <a:defRPr sz="2000" kern="1200">
          <a:solidFill>
            <a:schemeClr val="tx1"/>
          </a:solidFill>
          <a:latin typeface="+mn-lt"/>
          <a:ea typeface="+mn-ea"/>
          <a:cs typeface="+mn-cs"/>
        </a:defRPr>
      </a:lvl3pPr>
      <a:lvl4pPr marL="1527751" algn="l" defTabSz="509249" rtl="0" eaLnBrk="1" latinLnBrk="0" hangingPunct="1">
        <a:defRPr sz="2000" kern="1200">
          <a:solidFill>
            <a:schemeClr val="tx1"/>
          </a:solidFill>
          <a:latin typeface="+mn-lt"/>
          <a:ea typeface="+mn-ea"/>
          <a:cs typeface="+mn-cs"/>
        </a:defRPr>
      </a:lvl4pPr>
      <a:lvl5pPr marL="2037003" algn="l" defTabSz="509249" rtl="0" eaLnBrk="1" latinLnBrk="0" hangingPunct="1">
        <a:defRPr sz="2000" kern="1200">
          <a:solidFill>
            <a:schemeClr val="tx1"/>
          </a:solidFill>
          <a:latin typeface="+mn-lt"/>
          <a:ea typeface="+mn-ea"/>
          <a:cs typeface="+mn-cs"/>
        </a:defRPr>
      </a:lvl5pPr>
      <a:lvl6pPr marL="2546252" algn="l" defTabSz="509249" rtl="0" eaLnBrk="1" latinLnBrk="0" hangingPunct="1">
        <a:defRPr sz="2000" kern="1200">
          <a:solidFill>
            <a:schemeClr val="tx1"/>
          </a:solidFill>
          <a:latin typeface="+mn-lt"/>
          <a:ea typeface="+mn-ea"/>
          <a:cs typeface="+mn-cs"/>
        </a:defRPr>
      </a:lvl6pPr>
      <a:lvl7pPr marL="3055502" algn="l" defTabSz="509249" rtl="0" eaLnBrk="1" latinLnBrk="0" hangingPunct="1">
        <a:defRPr sz="2000" kern="1200">
          <a:solidFill>
            <a:schemeClr val="tx1"/>
          </a:solidFill>
          <a:latin typeface="+mn-lt"/>
          <a:ea typeface="+mn-ea"/>
          <a:cs typeface="+mn-cs"/>
        </a:defRPr>
      </a:lvl7pPr>
      <a:lvl8pPr marL="3564753" algn="l" defTabSz="509249" rtl="0" eaLnBrk="1" latinLnBrk="0" hangingPunct="1">
        <a:defRPr sz="2000" kern="1200">
          <a:solidFill>
            <a:schemeClr val="tx1"/>
          </a:solidFill>
          <a:latin typeface="+mn-lt"/>
          <a:ea typeface="+mn-ea"/>
          <a:cs typeface="+mn-cs"/>
        </a:defRPr>
      </a:lvl8pPr>
      <a:lvl9pPr marL="4074002" algn="l" defTabSz="509249"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298378" y="1754156"/>
            <a:ext cx="10569919" cy="2012950"/>
          </a:xfrm>
        </p:spPr>
        <p:txBody>
          <a:bodyPr/>
          <a:lstStyle/>
          <a:p>
            <a:r>
              <a:rPr lang="en-US" sz="4000" dirty="0"/>
              <a:t>Asian Americans and Race-Conscious Admission: Understanding the Conservative Opposition’s Strategy of Misinformation and Racial Division</a:t>
            </a:r>
          </a:p>
        </p:txBody>
      </p:sp>
      <p:sp>
        <p:nvSpPr>
          <p:cNvPr id="4" name="Text Placeholder 3"/>
          <p:cNvSpPr>
            <a:spLocks noGrp="1"/>
          </p:cNvSpPr>
          <p:nvPr>
            <p:ph type="body" sz="quarter" idx="14"/>
          </p:nvPr>
        </p:nvSpPr>
        <p:spPr>
          <a:xfrm>
            <a:off x="298379" y="4685512"/>
            <a:ext cx="11712874" cy="2120237"/>
          </a:xfrm>
        </p:spPr>
        <p:txBody>
          <a:bodyPr>
            <a:normAutofit lnSpcReduction="10000"/>
          </a:bodyPr>
          <a:lstStyle/>
          <a:p>
            <a:r>
              <a:rPr lang="en-US" sz="2400" dirty="0" err="1" smtClean="0"/>
              <a:t>OiYan</a:t>
            </a:r>
            <a:r>
              <a:rPr lang="en-US" sz="2400" dirty="0" smtClean="0"/>
              <a:t> Poon, Ph.D.</a:t>
            </a:r>
          </a:p>
          <a:p>
            <a:r>
              <a:rPr lang="en-US" sz="2000" dirty="0" smtClean="0"/>
              <a:t>Assistant Professor, Higher education leadership</a:t>
            </a:r>
          </a:p>
          <a:p>
            <a:r>
              <a:rPr lang="en-US" sz="2000" dirty="0" smtClean="0"/>
              <a:t>Director, Center for racial Justice in Education &amp; Research</a:t>
            </a:r>
          </a:p>
          <a:p>
            <a:endParaRPr lang="en-US" sz="2000" dirty="0" smtClean="0"/>
          </a:p>
          <a:p>
            <a:r>
              <a:rPr lang="en-US" sz="2000" dirty="0" smtClean="0"/>
              <a:t>Co-Author: Dr. Liliana Garces (University of Texas at Austin)</a:t>
            </a:r>
            <a:endParaRPr lang="en-US" sz="2000" dirty="0"/>
          </a:p>
        </p:txBody>
      </p:sp>
    </p:spTree>
    <p:extLst>
      <p:ext uri="{BB962C8B-B14F-4D97-AF65-F5344CB8AC3E}">
        <p14:creationId xmlns:p14="http://schemas.microsoft.com/office/powerpoint/2010/main" val="1004898158"/>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dirty="0" smtClean="0"/>
              <a:t>Original goal of affirmative action</a:t>
            </a:r>
            <a:endParaRPr lang="en-US" sz="4200" dirty="0"/>
          </a:p>
        </p:txBody>
      </p:sp>
      <p:sp>
        <p:nvSpPr>
          <p:cNvPr id="7" name="Content Placeholder 6"/>
          <p:cNvSpPr>
            <a:spLocks noGrp="1"/>
          </p:cNvSpPr>
          <p:nvPr>
            <p:ph sz="quarter" idx="11"/>
          </p:nvPr>
        </p:nvSpPr>
        <p:spPr/>
        <p:txBody>
          <a:bodyPr>
            <a:normAutofit/>
          </a:bodyPr>
          <a:lstStyle/>
          <a:p>
            <a:r>
              <a:rPr lang="en-US" sz="3600" dirty="0" smtClean="0"/>
              <a:t>Equal Access</a:t>
            </a:r>
          </a:p>
          <a:p>
            <a:r>
              <a:rPr lang="en-US" sz="3600" dirty="0" smtClean="0"/>
              <a:t>Level the playing field</a:t>
            </a:r>
            <a:endParaRPr lang="en-US" sz="3600" dirty="0"/>
          </a:p>
        </p:txBody>
      </p:sp>
      <p:pic>
        <p:nvPicPr>
          <p:cNvPr id="8" name="Picture Placehold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836" b="8836"/>
          <a:stretch>
            <a:fillRect/>
          </a:stretch>
        </p:blipFill>
        <p:spPr>
          <a:xfrm>
            <a:off x="5977596" y="1391854"/>
            <a:ext cx="7407100" cy="5001039"/>
          </a:xfrm>
          <a:prstGeom prst="rect">
            <a:avLst/>
          </a:prstGeom>
        </p:spPr>
      </p:pic>
      <p:sp>
        <p:nvSpPr>
          <p:cNvPr id="9" name="TextBox 8"/>
          <p:cNvSpPr txBox="1"/>
          <p:nvPr/>
        </p:nvSpPr>
        <p:spPr>
          <a:xfrm>
            <a:off x="5977596" y="6439286"/>
            <a:ext cx="2901564" cy="400110"/>
          </a:xfrm>
          <a:prstGeom prst="rect">
            <a:avLst/>
          </a:prstGeom>
          <a:noFill/>
        </p:spPr>
        <p:txBody>
          <a:bodyPr wrap="none" rtlCol="0">
            <a:spAutoFit/>
          </a:bodyPr>
          <a:lstStyle/>
          <a:p>
            <a:r>
              <a:rPr lang="en-US" dirty="0" smtClean="0"/>
              <a:t>President Johnson, 1965</a:t>
            </a:r>
            <a:endParaRPr lang="en-US" dirty="0"/>
          </a:p>
        </p:txBody>
      </p:sp>
    </p:spTree>
    <p:extLst>
      <p:ext uri="{BB962C8B-B14F-4D97-AF65-F5344CB8AC3E}">
        <p14:creationId xmlns:p14="http://schemas.microsoft.com/office/powerpoint/2010/main" val="2903376319"/>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62824" y="201168"/>
            <a:ext cx="10044869" cy="1798573"/>
          </a:xfrm>
        </p:spPr>
        <p:txBody>
          <a:bodyPr/>
          <a:lstStyle/>
          <a:p>
            <a:r>
              <a:rPr lang="en-US" sz="4800" dirty="0" smtClean="0"/>
              <a:t>Legal Rationale: Diversity</a:t>
            </a:r>
            <a:endParaRPr lang="en-US" sz="4800"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825" y="2173964"/>
            <a:ext cx="2122761" cy="2748218"/>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523" y="2173964"/>
            <a:ext cx="2932796" cy="391039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93239" y="607706"/>
            <a:ext cx="2187483" cy="2784069"/>
          </a:xfrm>
          <a:prstGeom prst="rect">
            <a:avLst/>
          </a:prstGeom>
        </p:spPr>
      </p:pic>
      <p:cxnSp>
        <p:nvCxnSpPr>
          <p:cNvPr id="5" name="Straight Arrow Connector 4"/>
          <p:cNvCxnSpPr>
            <a:stCxn id="10" idx="3"/>
            <a:endCxn id="11" idx="1"/>
          </p:cNvCxnSpPr>
          <p:nvPr/>
        </p:nvCxnSpPr>
        <p:spPr>
          <a:xfrm>
            <a:off x="2485586" y="3548073"/>
            <a:ext cx="1552937" cy="581088"/>
          </a:xfrm>
          <a:prstGeom prst="straightConnector1">
            <a:avLst/>
          </a:prstGeom>
          <a:ln w="11430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1" idx="3"/>
            <a:endCxn id="13" idx="1"/>
          </p:cNvCxnSpPr>
          <p:nvPr/>
        </p:nvCxnSpPr>
        <p:spPr>
          <a:xfrm flipV="1">
            <a:off x="6971319" y="1999741"/>
            <a:ext cx="4021920" cy="2129420"/>
          </a:xfrm>
          <a:prstGeom prst="straightConnector1">
            <a:avLst/>
          </a:prstGeom>
          <a:ln w="95250">
            <a:tailEnd type="triangle"/>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62824" y="5121184"/>
            <a:ext cx="3763547" cy="1015663"/>
          </a:xfrm>
          <a:prstGeom prst="rect">
            <a:avLst/>
          </a:prstGeom>
          <a:noFill/>
        </p:spPr>
        <p:txBody>
          <a:bodyPr wrap="square" rtlCol="0">
            <a:spAutoFit/>
          </a:bodyPr>
          <a:lstStyle/>
          <a:p>
            <a:r>
              <a:rPr lang="en-US" dirty="0" smtClean="0"/>
              <a:t>Justice Powell (</a:t>
            </a:r>
            <a:r>
              <a:rPr lang="en-US" i="1" dirty="0" smtClean="0"/>
              <a:t>Bakke</a:t>
            </a:r>
            <a:r>
              <a:rPr lang="en-US" dirty="0" smtClean="0"/>
              <a:t>, 1978)</a:t>
            </a:r>
          </a:p>
          <a:p>
            <a:pPr marL="342900" indent="-342900">
              <a:buFont typeface="Arial" panose="020B0604020202020204" pitchFamily="34" charset="0"/>
              <a:buChar char="•"/>
            </a:pPr>
            <a:r>
              <a:rPr lang="en-US" dirty="0" smtClean="0"/>
              <a:t>Diversity rationale</a:t>
            </a:r>
            <a:endParaRPr lang="en-US" dirty="0"/>
          </a:p>
          <a:p>
            <a:pPr marL="342900" indent="-342900">
              <a:buFont typeface="Arial" panose="020B0604020202020204" pitchFamily="34" charset="0"/>
              <a:buChar char="•"/>
            </a:pPr>
            <a:r>
              <a:rPr lang="en-US" dirty="0" smtClean="0"/>
              <a:t>Quotas are unconstitutional.</a:t>
            </a:r>
          </a:p>
        </p:txBody>
      </p:sp>
      <p:sp>
        <p:nvSpPr>
          <p:cNvPr id="2" name="TextBox 1"/>
          <p:cNvSpPr txBox="1"/>
          <p:nvPr/>
        </p:nvSpPr>
        <p:spPr>
          <a:xfrm>
            <a:off x="7065467" y="2240173"/>
            <a:ext cx="3342226" cy="3477875"/>
          </a:xfrm>
          <a:prstGeom prst="rect">
            <a:avLst/>
          </a:prstGeom>
          <a:noFill/>
        </p:spPr>
        <p:txBody>
          <a:bodyPr wrap="square" rtlCol="0">
            <a:spAutoFit/>
          </a:bodyPr>
          <a:lstStyle/>
          <a:p>
            <a:r>
              <a:rPr lang="en-US" dirty="0" smtClean="0"/>
              <a:t>Justice </a:t>
            </a:r>
            <a:r>
              <a:rPr lang="en-US" dirty="0" smtClean="0"/>
              <a:t>O’Connor</a:t>
            </a:r>
            <a:endParaRPr lang="en-US" dirty="0" smtClean="0"/>
          </a:p>
          <a:p>
            <a:r>
              <a:rPr lang="en-US" i="1" dirty="0" err="1" smtClean="0"/>
              <a:t>Grutter</a:t>
            </a:r>
            <a:r>
              <a:rPr lang="en-US" i="1" dirty="0" smtClean="0"/>
              <a:t> </a:t>
            </a:r>
            <a:r>
              <a:rPr lang="en-US" dirty="0" smtClean="0"/>
              <a:t>(2003):   </a:t>
            </a:r>
          </a:p>
          <a:p>
            <a:pPr marL="342900" indent="-342900">
              <a:buFont typeface="Arial" panose="020B0604020202020204" pitchFamily="34" charset="0"/>
              <a:buChar char="•"/>
            </a:pPr>
            <a:r>
              <a:rPr lang="en-US" dirty="0" smtClean="0"/>
              <a:t>Reaffirmed diversity rationale.</a:t>
            </a:r>
            <a:endParaRPr lang="en-US" dirty="0"/>
          </a:p>
          <a:p>
            <a:pPr marL="342900" indent="-342900">
              <a:buFont typeface="Arial" panose="020B0604020202020204" pitchFamily="34" charset="0"/>
              <a:buChar char="•"/>
            </a:pPr>
            <a:r>
              <a:rPr lang="en-US" i="1" dirty="0" smtClean="0"/>
              <a:t>Race can be one of many factors considered.</a:t>
            </a:r>
            <a:endParaRPr lang="en-US" dirty="0" smtClean="0"/>
          </a:p>
          <a:p>
            <a:pPr marL="342900" indent="-342900">
              <a:buFont typeface="Arial" panose="020B0604020202020204" pitchFamily="34" charset="0"/>
              <a:buChar char="•"/>
            </a:pPr>
            <a:endParaRPr lang="en-US" i="1" dirty="0"/>
          </a:p>
          <a:p>
            <a:r>
              <a:rPr lang="en-US" i="1" dirty="0" smtClean="0"/>
              <a:t>Gratz</a:t>
            </a:r>
            <a:r>
              <a:rPr lang="en-US" dirty="0"/>
              <a:t> </a:t>
            </a:r>
            <a:r>
              <a:rPr lang="en-US" dirty="0" smtClean="0"/>
              <a:t>(2003):</a:t>
            </a:r>
          </a:p>
          <a:p>
            <a:pPr marL="342900" indent="-342900">
              <a:buFont typeface="Arial" panose="020B0604020202020204" pitchFamily="34" charset="0"/>
              <a:buChar char="•"/>
            </a:pPr>
            <a:r>
              <a:rPr lang="en-US" dirty="0" smtClean="0"/>
              <a:t>Point systems are unconstitutional – too inflexible.</a:t>
            </a:r>
            <a:r>
              <a:rPr lang="en-US" i="1" dirty="0" smtClean="0"/>
              <a:t> </a:t>
            </a:r>
          </a:p>
        </p:txBody>
      </p:sp>
      <p:sp>
        <p:nvSpPr>
          <p:cNvPr id="17" name="TextBox 16"/>
          <p:cNvSpPr txBox="1"/>
          <p:nvPr/>
        </p:nvSpPr>
        <p:spPr>
          <a:xfrm>
            <a:off x="10993239" y="3743996"/>
            <a:ext cx="2558169" cy="3170099"/>
          </a:xfrm>
          <a:prstGeom prst="rect">
            <a:avLst/>
          </a:prstGeom>
          <a:noFill/>
        </p:spPr>
        <p:txBody>
          <a:bodyPr wrap="square" rtlCol="0">
            <a:spAutoFit/>
          </a:bodyPr>
          <a:lstStyle/>
          <a:p>
            <a:r>
              <a:rPr lang="en-US" dirty="0" smtClean="0"/>
              <a:t>Justice Kennedy </a:t>
            </a:r>
          </a:p>
          <a:p>
            <a:r>
              <a:rPr lang="en-US" i="1" dirty="0" smtClean="0"/>
              <a:t>Fisher II</a:t>
            </a:r>
            <a:r>
              <a:rPr lang="en-US" dirty="0" smtClean="0"/>
              <a:t> (2016):</a:t>
            </a:r>
          </a:p>
          <a:p>
            <a:pPr marL="342900" indent="-342900">
              <a:buFont typeface="Arial" panose="020B0604020202020204" pitchFamily="34" charset="0"/>
              <a:buChar char="•"/>
            </a:pPr>
            <a:r>
              <a:rPr lang="en-US" dirty="0" smtClean="0"/>
              <a:t>Reaffirmed diversity rationale.</a:t>
            </a:r>
          </a:p>
          <a:p>
            <a:pPr marL="342900" indent="-342900">
              <a:buFont typeface="Arial" panose="020B0604020202020204" pitchFamily="34" charset="0"/>
              <a:buChar char="•"/>
            </a:pPr>
            <a:r>
              <a:rPr lang="en-US" dirty="0" smtClean="0"/>
              <a:t>Reaffirmed: Race can be one of many factors considered, particularly in holistic review.</a:t>
            </a:r>
            <a:endParaRPr lang="en-US" dirty="0"/>
          </a:p>
        </p:txBody>
      </p:sp>
    </p:spTree>
    <p:custDataLst>
      <p:tags r:id="rId1"/>
    </p:custDataLst>
    <p:extLst>
      <p:ext uri="{BB962C8B-B14F-4D97-AF65-F5344CB8AC3E}">
        <p14:creationId xmlns:p14="http://schemas.microsoft.com/office/powerpoint/2010/main" val="3910056194"/>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0"/>
            <a:ext cx="13817600" cy="6982879"/>
          </a:xfrm>
        </p:spPr>
      </p:pic>
      <p:sp>
        <p:nvSpPr>
          <p:cNvPr id="5" name="Title 9"/>
          <p:cNvSpPr txBox="1">
            <a:spLocks/>
          </p:cNvSpPr>
          <p:nvPr/>
        </p:nvSpPr>
        <p:spPr>
          <a:xfrm>
            <a:off x="155575" y="7093052"/>
            <a:ext cx="13506450" cy="939800"/>
          </a:xfrm>
          <a:prstGeom prst="rect">
            <a:avLst/>
          </a:prstGeom>
        </p:spPr>
        <p:txBody>
          <a:bodyPr vert="horz" lIns="54864" tIns="54864" rIns="54864" bIns="50929" rtlCol="0" anchor="t" anchorCtr="0">
            <a:normAutofit fontScale="67500" lnSpcReduction="20000"/>
          </a:bodyPr>
          <a:lstStyle>
            <a:lvl1pPr algn="l" defTabSz="509249" rtl="0" eaLnBrk="1" latinLnBrk="0" hangingPunct="1">
              <a:spcBef>
                <a:spcPct val="0"/>
              </a:spcBef>
              <a:buNone/>
              <a:defRPr sz="3200" kern="1200" cap="all" baseline="0">
                <a:solidFill>
                  <a:schemeClr val="tx2"/>
                </a:solidFill>
                <a:latin typeface="Franklin Gothic Medium" charset="0"/>
                <a:ea typeface="Franklin Gothic Medium" charset="0"/>
                <a:cs typeface="Franklin Gothic Medium" charset="0"/>
              </a:defRPr>
            </a:lvl1pPr>
          </a:lstStyle>
          <a:p>
            <a:pPr algn="ctr"/>
            <a:r>
              <a:rPr lang="en-US" sz="3100" b="1" i="1" dirty="0" smtClean="0"/>
              <a:t>Asians are being used to make the case against affirmative action. Again. </a:t>
            </a:r>
            <a:r>
              <a:rPr lang="en-US" sz="3100" dirty="0" smtClean="0"/>
              <a:t>– Alvin Chang in </a:t>
            </a:r>
            <a:r>
              <a:rPr lang="en-US" sz="3100" dirty="0" err="1" smtClean="0"/>
              <a:t>Vox</a:t>
            </a:r>
            <a:r>
              <a:rPr lang="en-US" sz="3100" dirty="0" smtClean="0"/>
              <a:t> (3.28.2018)</a:t>
            </a:r>
            <a:r>
              <a:rPr lang="en-US" dirty="0" smtClean="0"/>
              <a:t/>
            </a:r>
            <a:br>
              <a:rPr lang="en-US" dirty="0" smtClean="0"/>
            </a:br>
            <a:endParaRPr lang="en-US" dirty="0"/>
          </a:p>
        </p:txBody>
      </p:sp>
    </p:spTree>
    <p:extLst>
      <p:ext uri="{BB962C8B-B14F-4D97-AF65-F5344CB8AC3E}">
        <p14:creationId xmlns:p14="http://schemas.microsoft.com/office/powerpoint/2010/main" val="4156965208"/>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Asian Americans on the whole support affirmative action</a:t>
            </a:r>
            <a:endParaRPr lang="en-US" dirty="0"/>
          </a:p>
        </p:txBody>
      </p:sp>
      <p:sp>
        <p:nvSpPr>
          <p:cNvPr id="7" name="TextBox 6"/>
          <p:cNvSpPr txBox="1"/>
          <p:nvPr/>
        </p:nvSpPr>
        <p:spPr>
          <a:xfrm>
            <a:off x="413887" y="1985689"/>
            <a:ext cx="3059793" cy="317009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smtClean="0"/>
              <a:t>Asian American voters:</a:t>
            </a:r>
          </a:p>
          <a:p>
            <a:pPr marL="342900" indent="-342900">
              <a:buFont typeface="Arial" panose="020B0604020202020204" pitchFamily="34" charset="0"/>
              <a:buChar char="•"/>
            </a:pPr>
            <a:r>
              <a:rPr lang="en-US" dirty="0" smtClean="0"/>
              <a:t>1996: 61% opposed Prop 209 in California</a:t>
            </a:r>
          </a:p>
          <a:p>
            <a:pPr marL="342900" indent="-342900">
              <a:buFont typeface="Arial" panose="020B0604020202020204" pitchFamily="34" charset="0"/>
              <a:buChar char="•"/>
            </a:pPr>
            <a:r>
              <a:rPr lang="en-US" dirty="0" smtClean="0"/>
              <a:t>2006: 75% opposed Prop 2 in Michigan</a:t>
            </a:r>
          </a:p>
          <a:p>
            <a:endParaRPr lang="en-US" dirty="0"/>
          </a:p>
          <a:p>
            <a:r>
              <a:rPr lang="en-US" dirty="0" smtClean="0"/>
              <a:t>62.6% of Asian American undergraduates support affirmative action (Park, 2009).</a:t>
            </a:r>
          </a:p>
        </p:txBody>
      </p:sp>
      <p:graphicFrame>
        <p:nvGraphicFramePr>
          <p:cNvPr id="9" name="Chart 8"/>
          <p:cNvGraphicFramePr>
            <a:graphicFrameLocks/>
          </p:cNvGraphicFramePr>
          <p:nvPr>
            <p:extLst>
              <p:ext uri="{D42A27DB-BD31-4B8C-83A1-F6EECF244321}">
                <p14:modId xmlns:p14="http://schemas.microsoft.com/office/powerpoint/2010/main" val="3778088266"/>
              </p:ext>
            </p:extLst>
          </p:nvPr>
        </p:nvGraphicFramePr>
        <p:xfrm>
          <a:off x="3611880" y="1507523"/>
          <a:ext cx="9955839" cy="52895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1271820"/>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Graphic spid="9"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765" y="126285"/>
            <a:ext cx="13000039" cy="851593"/>
          </a:xfrm>
        </p:spPr>
        <p:txBody>
          <a:bodyPr>
            <a:noAutofit/>
          </a:bodyPr>
          <a:lstStyle/>
          <a:p>
            <a:r>
              <a:rPr lang="en-US" sz="2947" dirty="0" smtClean="0"/>
              <a:t>Recent Rise </a:t>
            </a:r>
            <a:r>
              <a:rPr lang="en-US" sz="2947" dirty="0"/>
              <a:t>of </a:t>
            </a:r>
            <a:r>
              <a:rPr lang="en-US" sz="2947" dirty="0" smtClean="0"/>
              <a:t>Chinese American immigrant </a:t>
            </a:r>
            <a:r>
              <a:rPr lang="en-US" sz="2947" dirty="0"/>
              <a:t>Conservative Activism</a:t>
            </a:r>
          </a:p>
        </p:txBody>
      </p:sp>
      <p:pic>
        <p:nvPicPr>
          <p:cNvPr id="4"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02505" y="977878"/>
            <a:ext cx="9594300" cy="5904185"/>
          </a:xfrm>
        </p:spPr>
      </p:pic>
      <p:sp>
        <p:nvSpPr>
          <p:cNvPr id="3" name="TextBox 2"/>
          <p:cNvSpPr txBox="1"/>
          <p:nvPr/>
        </p:nvSpPr>
        <p:spPr>
          <a:xfrm>
            <a:off x="293298" y="1483147"/>
            <a:ext cx="3604933" cy="4893647"/>
          </a:xfrm>
          <a:prstGeom prst="rect">
            <a:avLst/>
          </a:prstGeom>
          <a:noFill/>
        </p:spPr>
        <p:txBody>
          <a:bodyPr wrap="square" rtlCol="0">
            <a:spAutoFit/>
          </a:bodyPr>
          <a:lstStyle/>
          <a:p>
            <a:r>
              <a:rPr lang="en-US" sz="2400" dirty="0" smtClean="0"/>
              <a:t>FOUR EXPLANATIONS:</a:t>
            </a:r>
          </a:p>
          <a:p>
            <a:endParaRPr lang="en-US" sz="2400" dirty="0" smtClean="0"/>
          </a:p>
          <a:p>
            <a:pPr marL="457200" indent="-457200">
              <a:buAutoNum type="arabicPeriod"/>
            </a:pPr>
            <a:r>
              <a:rPr lang="en-US" sz="2400" dirty="0" smtClean="0"/>
              <a:t>1990 Immigration Act</a:t>
            </a:r>
          </a:p>
          <a:p>
            <a:endParaRPr lang="en-US" sz="2400" dirty="0" smtClean="0"/>
          </a:p>
          <a:p>
            <a:pPr marL="457200" indent="-457200">
              <a:buFont typeface="+mj-lt"/>
              <a:buAutoNum type="arabicPeriod" startAt="2"/>
            </a:pPr>
            <a:r>
              <a:rPr lang="en-US" sz="2400" dirty="0" smtClean="0"/>
              <a:t>PRC: Exam-focused &amp; ethno-nationalistic </a:t>
            </a:r>
            <a:r>
              <a:rPr lang="en-US" sz="2400" dirty="0" err="1" smtClean="0"/>
              <a:t>ed</a:t>
            </a:r>
            <a:r>
              <a:rPr lang="en-US" sz="2400" dirty="0" smtClean="0"/>
              <a:t> structural context</a:t>
            </a:r>
          </a:p>
          <a:p>
            <a:pPr marL="457200" indent="-457200">
              <a:buAutoNum type="arabicPeriod" startAt="2"/>
            </a:pPr>
            <a:endParaRPr lang="en-US" sz="2400" dirty="0" smtClean="0"/>
          </a:p>
          <a:p>
            <a:pPr marL="457200" indent="-457200">
              <a:buAutoNum type="arabicPeriod" startAt="2"/>
            </a:pPr>
            <a:r>
              <a:rPr lang="en-US" sz="2400" dirty="0" smtClean="0"/>
              <a:t>Social segregation</a:t>
            </a:r>
          </a:p>
          <a:p>
            <a:pPr marL="457200" indent="-457200">
              <a:buAutoNum type="arabicPeriod" startAt="2"/>
            </a:pPr>
            <a:endParaRPr lang="en-US" sz="2400" dirty="0" smtClean="0"/>
          </a:p>
          <a:p>
            <a:pPr marL="457200" indent="-457200">
              <a:buAutoNum type="arabicPeriod" startAt="2"/>
            </a:pPr>
            <a:r>
              <a:rPr lang="en-US" sz="2400" dirty="0" smtClean="0"/>
              <a:t>WeChat (founded in 2011) – echo chamber of fake news</a:t>
            </a:r>
            <a:endParaRPr lang="en-US" sz="2400" dirty="0"/>
          </a:p>
        </p:txBody>
      </p:sp>
    </p:spTree>
    <p:extLst>
      <p:ext uri="{BB962C8B-B14F-4D97-AF65-F5344CB8AC3E}">
        <p14:creationId xmlns:p14="http://schemas.microsoft.com/office/powerpoint/2010/main" val="852294349"/>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886" y="450027"/>
            <a:ext cx="13403713" cy="938463"/>
          </a:xfrm>
        </p:spPr>
        <p:txBody>
          <a:bodyPr>
            <a:normAutofit/>
          </a:bodyPr>
          <a:lstStyle/>
          <a:p>
            <a:r>
              <a:rPr lang="en-US" sz="3800" dirty="0"/>
              <a:t>MEDIA MISREPRESENTATIONS and PUBLIC MISINFORMATION</a:t>
            </a:r>
          </a:p>
        </p:txBody>
      </p:sp>
      <p:sp>
        <p:nvSpPr>
          <p:cNvPr id="4" name="Content Placeholder 3"/>
          <p:cNvSpPr>
            <a:spLocks noGrp="1"/>
          </p:cNvSpPr>
          <p:nvPr>
            <p:ph idx="1"/>
          </p:nvPr>
        </p:nvSpPr>
        <p:spPr/>
        <p:txBody>
          <a:bodyPr>
            <a:normAutofit/>
          </a:bodyPr>
          <a:lstStyle/>
          <a:p>
            <a:r>
              <a:rPr lang="en-US" sz="3200" dirty="0" smtClean="0"/>
              <a:t>Recent Chinese American immigrants are not representative of all “Asian Americans”</a:t>
            </a:r>
          </a:p>
          <a:p>
            <a:pPr marL="0" indent="0">
              <a:buNone/>
            </a:pPr>
            <a:endParaRPr lang="en-US" sz="3200" dirty="0" smtClean="0"/>
          </a:p>
          <a:p>
            <a:r>
              <a:rPr lang="en-US" sz="3200" dirty="0" smtClean="0"/>
              <a:t>Lack of understanding of how race conscious admissions works among both affirmative action supporters and opponents.</a:t>
            </a:r>
          </a:p>
        </p:txBody>
      </p:sp>
    </p:spTree>
    <p:extLst>
      <p:ext uri="{BB962C8B-B14F-4D97-AF65-F5344CB8AC3E}">
        <p14:creationId xmlns:p14="http://schemas.microsoft.com/office/powerpoint/2010/main" val="819553930"/>
      </p:ext>
    </p:extLst>
  </p:cSld>
  <p:clrMapOvr>
    <a:masterClrMapping/>
  </p:clrMapOvr>
  <mc:AlternateContent xmlns:mc="http://schemas.openxmlformats.org/markup-compatibility/2006">
    <mc:Choice xmlns:p14="http://schemas.microsoft.com/office/powerpoint/2010/main" Requires="p14">
      <p:transition p14:dur="10" advClick="0">
        <p:fade/>
      </p:transition>
    </mc:Choice>
    <mc:Fallback>
      <p:transition advClick="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8|32.5|22.4"/>
</p:tagLst>
</file>

<file path=ppt/theme/theme1.xml><?xml version="1.0" encoding="utf-8"?>
<a:theme xmlns:a="http://schemas.openxmlformats.org/drawingml/2006/main" name="Office Theme">
  <a:themeElements>
    <a:clrScheme name="CSU_CHHS-2017">
      <a:dk1>
        <a:srgbClr val="404140"/>
      </a:dk1>
      <a:lt1>
        <a:srgbClr val="FFFFFF"/>
      </a:lt1>
      <a:dk2>
        <a:srgbClr val="1E4D2B"/>
      </a:dk2>
      <a:lt2>
        <a:srgbClr val="C8C371"/>
      </a:lt2>
      <a:accent1>
        <a:srgbClr val="D0DB42"/>
      </a:accent1>
      <a:accent2>
        <a:srgbClr val="AA482E"/>
      </a:accent2>
      <a:accent3>
        <a:srgbClr val="85BAAF"/>
      </a:accent3>
      <a:accent4>
        <a:srgbClr val="003E46"/>
      </a:accent4>
      <a:accent5>
        <a:srgbClr val="E1963E"/>
      </a:accent5>
      <a:accent6>
        <a:srgbClr val="FFFFFF"/>
      </a:accent6>
      <a:hlink>
        <a:srgbClr val="3246A4"/>
      </a:hlink>
      <a:folHlink>
        <a:srgbClr val="6B156C"/>
      </a:folHlink>
    </a:clrScheme>
    <a:fontScheme name="Franklin Gothic Medium/Book">
      <a:majorFont>
        <a:latin typeface="Franklin Gothic Medium"/>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2711</TotalTime>
  <Words>818</Words>
  <Application>Microsoft Office PowerPoint</Application>
  <PresentationFormat>Custom</PresentationFormat>
  <Paragraphs>79</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Franklin Gothic Book</vt:lpstr>
      <vt:lpstr>Franklin Gothic Medium</vt:lpstr>
      <vt:lpstr>Wingdings</vt:lpstr>
      <vt:lpstr>Office Theme</vt:lpstr>
      <vt:lpstr>PowerPoint Presentation</vt:lpstr>
      <vt:lpstr>Original goal of affirmative action</vt:lpstr>
      <vt:lpstr>Legal Rationale: Diversity</vt:lpstr>
      <vt:lpstr>PowerPoint Presentation</vt:lpstr>
      <vt:lpstr>Asian Americans on the whole support affirmative action</vt:lpstr>
      <vt:lpstr>Recent Rise of Chinese American immigrant Conservative Activism</vt:lpstr>
      <vt:lpstr>MEDIA MISREPRESENTATIONS and PUBLIC MISINFORMATION</vt:lpstr>
    </vt:vector>
  </TitlesOfParts>
  <Company>Colorado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 Curtis</dc:creator>
  <cp:lastModifiedBy>Poon,OiYan</cp:lastModifiedBy>
  <cp:revision>239</cp:revision>
  <cp:lastPrinted>2018-07-17T21:15:52Z</cp:lastPrinted>
  <dcterms:created xsi:type="dcterms:W3CDTF">2015-06-30T23:05:53Z</dcterms:created>
  <dcterms:modified xsi:type="dcterms:W3CDTF">2018-09-22T17:30:28Z</dcterms:modified>
</cp:coreProperties>
</file>