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69" r:id="rId2"/>
    <p:sldId id="274" r:id="rId3"/>
    <p:sldId id="275" r:id="rId4"/>
    <p:sldId id="258" r:id="rId5"/>
    <p:sldId id="259" r:id="rId6"/>
    <p:sldId id="277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12"/>
    <p:restoredTop sz="78991"/>
  </p:normalViewPr>
  <p:slideViewPr>
    <p:cSldViewPr snapToGrid="0" snapToObjects="1">
      <p:cViewPr varScale="1">
        <p:scale>
          <a:sx n="89" d="100"/>
          <a:sy n="89" d="100"/>
        </p:scale>
        <p:origin x="72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matteric2013/Desktop/UVA/brian/default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\matteric2013\Downloads\tabn306.50.xls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\matteric2013\Desktop\UVA\brian\grad_rates.xls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matteric2013/Desktop/UVA/brian/defaults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400" dirty="0"/>
              <a:t>Total Enrollment for all Students at Four-Year</a:t>
            </a:r>
            <a:r>
              <a:rPr lang="en-US" sz="2400" baseline="0" dirty="0"/>
              <a:t> Institutions in 2014</a:t>
            </a:r>
            <a:r>
              <a:rPr lang="en-US" sz="2400" dirty="0"/>
              <a:t>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Sheet1!$B$42</c:f>
              <c:strCache>
                <c:ptCount val="1"/>
                <c:pt idx="0">
                  <c:v>Enrollment 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cat>
            <c:strRef>
              <c:f>Sheet1!$A$43:$A$46</c:f>
              <c:strCache>
                <c:ptCount val="4"/>
                <c:pt idx="0">
                  <c:v>Total</c:v>
                </c:pt>
                <c:pt idx="1">
                  <c:v>Public</c:v>
                </c:pt>
                <c:pt idx="2">
                  <c:v>Private</c:v>
                </c:pt>
                <c:pt idx="3">
                  <c:v>For-Profit</c:v>
                </c:pt>
              </c:strCache>
            </c:strRef>
          </c:cat>
          <c:val>
            <c:numRef>
              <c:f>Sheet1!$B$43:$B$46</c:f>
              <c:numCache>
                <c:formatCode>#,##0</c:formatCode>
                <c:ptCount val="4"/>
                <c:pt idx="0">
                  <c:v>13494414</c:v>
                </c:pt>
                <c:pt idx="1">
                  <c:v>8257108</c:v>
                </c:pt>
                <c:pt idx="2">
                  <c:v>3966873</c:v>
                </c:pt>
                <c:pt idx="3">
                  <c:v>1270433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4C5-D941-AA4C-ADE1D261774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998075792"/>
        <c:axId val="1998376112"/>
      </c:barChart>
      <c:catAx>
        <c:axId val="19980757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98376112"/>
        <c:crosses val="autoZero"/>
        <c:auto val="1"/>
        <c:lblAlgn val="ctr"/>
        <c:lblOffset val="100"/>
        <c:noMultiLvlLbl val="0"/>
      </c:catAx>
      <c:valAx>
        <c:axId val="19983761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980757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400"/>
              <a:t>Student Demographics at 4-Year</a:t>
            </a:r>
            <a:r>
              <a:rPr lang="en-US" sz="2400" baseline="0"/>
              <a:t> Colleges in 2016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[tabn306.50.xls]Sheet1!$B$1</c:f>
              <c:strCache>
                <c:ptCount val="1"/>
                <c:pt idx="0">
                  <c:v>Public 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cat>
            <c:strRef>
              <c:f>[tabn306.50.xls]Sheet1!$A$2:$A$8</c:f>
              <c:strCache>
                <c:ptCount val="7"/>
                <c:pt idx="0">
                  <c:v>White</c:v>
                </c:pt>
                <c:pt idx="1">
                  <c:v>Black</c:v>
                </c:pt>
                <c:pt idx="2">
                  <c:v>Hispanic</c:v>
                </c:pt>
                <c:pt idx="3">
                  <c:v>Asian</c:v>
                </c:pt>
                <c:pt idx="4">
                  <c:v>Pacific</c:v>
                </c:pt>
                <c:pt idx="5">
                  <c:v>Am Indian</c:v>
                </c:pt>
                <c:pt idx="6">
                  <c:v>Bi-racial</c:v>
                </c:pt>
              </c:strCache>
            </c:strRef>
          </c:cat>
          <c:val>
            <c:numRef>
              <c:f>[tabn306.50.xls]Sheet1!$B$2:$B$8</c:f>
              <c:numCache>
                <c:formatCode>0.0</c:formatCode>
                <c:ptCount val="7"/>
                <c:pt idx="0">
                  <c:v>58.103234671899394</c:v>
                </c:pt>
                <c:pt idx="1">
                  <c:v>11.730192491727539</c:v>
                </c:pt>
                <c:pt idx="2">
                  <c:v>17.914657225880919</c:v>
                </c:pt>
                <c:pt idx="3">
                  <c:v>7.3624947783369876</c:v>
                </c:pt>
                <c:pt idx="4">
                  <c:v>0.23943165432862601</c:v>
                </c:pt>
                <c:pt idx="5">
                  <c:v>0.69356265094930603</c:v>
                </c:pt>
                <c:pt idx="6">
                  <c:v>3.956426526877161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631-EB4F-99DB-4647240423C4}"/>
            </c:ext>
          </c:extLst>
        </c:ser>
        <c:ser>
          <c:idx val="1"/>
          <c:order val="1"/>
          <c:tx>
            <c:strRef>
              <c:f>[tabn306.50.xls]Sheet1!$C$1</c:f>
              <c:strCache>
                <c:ptCount val="1"/>
                <c:pt idx="0">
                  <c:v>Private 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cat>
            <c:strRef>
              <c:f>[tabn306.50.xls]Sheet1!$A$2:$A$8</c:f>
              <c:strCache>
                <c:ptCount val="7"/>
                <c:pt idx="0">
                  <c:v>White</c:v>
                </c:pt>
                <c:pt idx="1">
                  <c:v>Black</c:v>
                </c:pt>
                <c:pt idx="2">
                  <c:v>Hispanic</c:v>
                </c:pt>
                <c:pt idx="3">
                  <c:v>Asian</c:v>
                </c:pt>
                <c:pt idx="4">
                  <c:v>Pacific</c:v>
                </c:pt>
                <c:pt idx="5">
                  <c:v>Am Indian</c:v>
                </c:pt>
                <c:pt idx="6">
                  <c:v>Bi-racial</c:v>
                </c:pt>
              </c:strCache>
            </c:strRef>
          </c:cat>
          <c:val>
            <c:numRef>
              <c:f>[tabn306.50.xls]Sheet1!$C$2:$C$8</c:f>
              <c:numCache>
                <c:formatCode>0.0</c:formatCode>
                <c:ptCount val="7"/>
                <c:pt idx="0">
                  <c:v>65.066113826621148</c:v>
                </c:pt>
                <c:pt idx="1">
                  <c:v>12.9610291550665</c:v>
                </c:pt>
                <c:pt idx="2">
                  <c:v>11.518926232646781</c:v>
                </c:pt>
                <c:pt idx="3">
                  <c:v>5.9303693456442197</c:v>
                </c:pt>
                <c:pt idx="4">
                  <c:v>0.289657254278128</c:v>
                </c:pt>
                <c:pt idx="5">
                  <c:v>0.55834489030700496</c:v>
                </c:pt>
                <c:pt idx="6">
                  <c:v>3.6755592954361891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631-EB4F-99DB-4647240423C4}"/>
            </c:ext>
          </c:extLst>
        </c:ser>
        <c:ser>
          <c:idx val="2"/>
          <c:order val="2"/>
          <c:tx>
            <c:strRef>
              <c:f>[tabn306.50.xls]Sheet1!$D$1</c:f>
              <c:strCache>
                <c:ptCount val="1"/>
                <c:pt idx="0">
                  <c:v>For-Profit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cat>
            <c:strRef>
              <c:f>[tabn306.50.xls]Sheet1!$A$2:$A$8</c:f>
              <c:strCache>
                <c:ptCount val="7"/>
                <c:pt idx="0">
                  <c:v>White</c:v>
                </c:pt>
                <c:pt idx="1">
                  <c:v>Black</c:v>
                </c:pt>
                <c:pt idx="2">
                  <c:v>Hispanic</c:v>
                </c:pt>
                <c:pt idx="3">
                  <c:v>Asian</c:v>
                </c:pt>
                <c:pt idx="4">
                  <c:v>Pacific</c:v>
                </c:pt>
                <c:pt idx="5">
                  <c:v>Am Indian</c:v>
                </c:pt>
                <c:pt idx="6">
                  <c:v>Bi-racial</c:v>
                </c:pt>
              </c:strCache>
            </c:strRef>
          </c:cat>
          <c:val>
            <c:numRef>
              <c:f>[tabn306.50.xls]Sheet1!$D$2:$D$8</c:f>
              <c:numCache>
                <c:formatCode>0.0</c:formatCode>
                <c:ptCount val="7"/>
                <c:pt idx="0">
                  <c:v>45.897036811924323</c:v>
                </c:pt>
                <c:pt idx="1">
                  <c:v>28.669050547165899</c:v>
                </c:pt>
                <c:pt idx="2">
                  <c:v>16.97946814281698</c:v>
                </c:pt>
                <c:pt idx="3">
                  <c:v>3.4042722395317071</c:v>
                </c:pt>
                <c:pt idx="4">
                  <c:v>0.76046545314084302</c:v>
                </c:pt>
                <c:pt idx="5">
                  <c:v>0.97262892410114499</c:v>
                </c:pt>
                <c:pt idx="6">
                  <c:v>3.317077881319106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631-EB4F-99DB-4647240423C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75263280"/>
        <c:axId val="175263840"/>
      </c:barChart>
      <c:catAx>
        <c:axId val="1752632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5263840"/>
        <c:crosses val="autoZero"/>
        <c:auto val="1"/>
        <c:lblAlgn val="ctr"/>
        <c:lblOffset val="100"/>
        <c:noMultiLvlLbl val="0"/>
      </c:catAx>
      <c:valAx>
        <c:axId val="1752638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52632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400" b="0" i="0" baseline="0" dirty="0">
                <a:effectLst/>
              </a:rPr>
              <a:t>Graduation Rates by Race Within 6 Years </a:t>
            </a:r>
          </a:p>
          <a:p>
            <a:pPr>
              <a:defRPr/>
            </a:pPr>
            <a:r>
              <a:rPr lang="en-US" sz="2400" b="0" i="0" baseline="0" dirty="0">
                <a:effectLst/>
              </a:rPr>
              <a:t>at 4-year Institutions by Institution Type  </a:t>
            </a:r>
            <a:endParaRPr lang="en-US" sz="2400" dirty="0">
              <a:effectLst/>
            </a:endParaRPr>
          </a:p>
        </c:rich>
      </c:tx>
      <c:layout>
        <c:manualLayout>
          <c:xMode val="edge"/>
          <c:yMode val="edge"/>
          <c:x val="0.22822955636459555"/>
          <c:y val="2.08405122627946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3.9200824286754136E-2"/>
          <c:y val="0.17008713598756206"/>
          <c:w val="0.94679848760498131"/>
          <c:h val="0.7321766425042622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[grad_rates.xls]Sheet1!$A$41</c:f>
              <c:strCache>
                <c:ptCount val="1"/>
                <c:pt idx="0">
                  <c:v>Public 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cat>
            <c:strRef>
              <c:f>[grad_rates.xls]Sheet1!$B$40:$G$40</c:f>
              <c:strCache>
                <c:ptCount val="6"/>
                <c:pt idx="0">
                  <c:v>Total</c:v>
                </c:pt>
                <c:pt idx="1">
                  <c:v>White</c:v>
                </c:pt>
                <c:pt idx="2">
                  <c:v>Black</c:v>
                </c:pt>
                <c:pt idx="3">
                  <c:v>Hispanic</c:v>
                </c:pt>
                <c:pt idx="4">
                  <c:v>Asian</c:v>
                </c:pt>
                <c:pt idx="5">
                  <c:v>American Indian </c:v>
                </c:pt>
              </c:strCache>
            </c:strRef>
          </c:cat>
          <c:val>
            <c:numRef>
              <c:f>[grad_rates.xls]Sheet1!$B$41:$G$41</c:f>
              <c:numCache>
                <c:formatCode>0.0</c:formatCode>
                <c:ptCount val="6"/>
                <c:pt idx="0">
                  <c:v>58.570829749711123</c:v>
                </c:pt>
                <c:pt idx="1">
                  <c:v>61.576009501187578</c:v>
                </c:pt>
                <c:pt idx="2">
                  <c:v>40.360286940782927</c:v>
                </c:pt>
                <c:pt idx="3">
                  <c:v>52.829317622230043</c:v>
                </c:pt>
                <c:pt idx="4">
                  <c:v>71.2</c:v>
                </c:pt>
                <c:pt idx="5">
                  <c:v>39.106919983358758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26A-DF44-ABCA-C3C6DE5AFDEE}"/>
            </c:ext>
          </c:extLst>
        </c:ser>
        <c:ser>
          <c:idx val="1"/>
          <c:order val="1"/>
          <c:tx>
            <c:strRef>
              <c:f>[grad_rates.xls]Sheet1!$A$42</c:f>
              <c:strCache>
                <c:ptCount val="1"/>
                <c:pt idx="0">
                  <c:v>Private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cat>
            <c:strRef>
              <c:f>[grad_rates.xls]Sheet1!$B$40:$G$40</c:f>
              <c:strCache>
                <c:ptCount val="6"/>
                <c:pt idx="0">
                  <c:v>Total</c:v>
                </c:pt>
                <c:pt idx="1">
                  <c:v>White</c:v>
                </c:pt>
                <c:pt idx="2">
                  <c:v>Black</c:v>
                </c:pt>
                <c:pt idx="3">
                  <c:v>Hispanic</c:v>
                </c:pt>
                <c:pt idx="4">
                  <c:v>Asian</c:v>
                </c:pt>
                <c:pt idx="5">
                  <c:v>American Indian </c:v>
                </c:pt>
              </c:strCache>
            </c:strRef>
          </c:cat>
          <c:val>
            <c:numRef>
              <c:f>[grad_rates.xls]Sheet1!$B$42:$G$42</c:f>
              <c:numCache>
                <c:formatCode>0.0</c:formatCode>
                <c:ptCount val="6"/>
                <c:pt idx="0">
                  <c:v>65.619317276353044</c:v>
                </c:pt>
                <c:pt idx="1">
                  <c:v>68.830815345656248</c:v>
                </c:pt>
                <c:pt idx="2">
                  <c:v>43.513692979455499</c:v>
                </c:pt>
                <c:pt idx="3">
                  <c:v>61.137789824116908</c:v>
                </c:pt>
                <c:pt idx="4">
                  <c:v>78.5</c:v>
                </c:pt>
                <c:pt idx="5">
                  <c:v>51.888840642639998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26A-DF44-ABCA-C3C6DE5AFDEE}"/>
            </c:ext>
          </c:extLst>
        </c:ser>
        <c:ser>
          <c:idx val="2"/>
          <c:order val="2"/>
          <c:tx>
            <c:strRef>
              <c:f>[grad_rates.xls]Sheet1!$A$43</c:f>
              <c:strCache>
                <c:ptCount val="1"/>
                <c:pt idx="0">
                  <c:v>For-Profit 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cat>
            <c:strRef>
              <c:f>[grad_rates.xls]Sheet1!$B$40:$G$40</c:f>
              <c:strCache>
                <c:ptCount val="6"/>
                <c:pt idx="0">
                  <c:v>Total</c:v>
                </c:pt>
                <c:pt idx="1">
                  <c:v>White</c:v>
                </c:pt>
                <c:pt idx="2">
                  <c:v>Black</c:v>
                </c:pt>
                <c:pt idx="3">
                  <c:v>Hispanic</c:v>
                </c:pt>
                <c:pt idx="4">
                  <c:v>Asian</c:v>
                </c:pt>
                <c:pt idx="5">
                  <c:v>American Indian </c:v>
                </c:pt>
              </c:strCache>
            </c:strRef>
          </c:cat>
          <c:val>
            <c:numRef>
              <c:f>[grad_rates.xls]Sheet1!$B$43:$G$43</c:f>
              <c:numCache>
                <c:formatCode>0.0</c:formatCode>
                <c:ptCount val="6"/>
                <c:pt idx="0">
                  <c:v>22.711384372703311</c:v>
                </c:pt>
                <c:pt idx="1">
                  <c:v>29.27336028751122</c:v>
                </c:pt>
                <c:pt idx="2">
                  <c:v>15.526681376154301</c:v>
                </c:pt>
                <c:pt idx="3">
                  <c:v>28.656797501018609</c:v>
                </c:pt>
                <c:pt idx="4">
                  <c:v>45.3</c:v>
                </c:pt>
                <c:pt idx="5">
                  <c:v>16.666666666666661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26A-DF44-ABCA-C3C6DE5AFDE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75769232"/>
        <c:axId val="175769792"/>
      </c:barChart>
      <c:catAx>
        <c:axId val="1757692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5769792"/>
        <c:crosses val="autoZero"/>
        <c:auto val="1"/>
        <c:lblAlgn val="ctr"/>
        <c:lblOffset val="100"/>
        <c:noMultiLvlLbl val="0"/>
      </c:catAx>
      <c:valAx>
        <c:axId val="1757697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57692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400"/>
              <a:t>Percentage of Students</a:t>
            </a:r>
            <a:r>
              <a:rPr lang="en-US" sz="2400" baseline="0"/>
              <a:t> in Four-Year Institutions and Share of Defaults 2014</a:t>
            </a:r>
            <a:endParaRPr lang="en-US" sz="240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Sheet1!$O$1</c:f>
              <c:strCache>
                <c:ptCount val="1"/>
                <c:pt idx="0">
                  <c:v>% of Students 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cat>
            <c:strRef>
              <c:f>Sheet1!$N$2:$N$4</c:f>
              <c:strCache>
                <c:ptCount val="3"/>
                <c:pt idx="0">
                  <c:v>Public</c:v>
                </c:pt>
                <c:pt idx="1">
                  <c:v>Private </c:v>
                </c:pt>
                <c:pt idx="2">
                  <c:v>For-Profit</c:v>
                </c:pt>
              </c:strCache>
            </c:strRef>
          </c:cat>
          <c:val>
            <c:numRef>
              <c:f>Sheet1!$O$2:$O$4</c:f>
              <c:numCache>
                <c:formatCode>General</c:formatCode>
                <c:ptCount val="3"/>
                <c:pt idx="0">
                  <c:v>61.18908164519037</c:v>
                </c:pt>
                <c:pt idx="1">
                  <c:v>29.396408024831612</c:v>
                </c:pt>
                <c:pt idx="2">
                  <c:v>9.41451032997802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FEC-8F4F-8479-D653569D0E2F}"/>
            </c:ext>
          </c:extLst>
        </c:ser>
        <c:ser>
          <c:idx val="1"/>
          <c:order val="1"/>
          <c:tx>
            <c:strRef>
              <c:f>Sheet1!$P$1</c:f>
              <c:strCache>
                <c:ptCount val="1"/>
                <c:pt idx="0">
                  <c:v>Share of Defaults 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cat>
            <c:strRef>
              <c:f>Sheet1!$N$2:$N$4</c:f>
              <c:strCache>
                <c:ptCount val="3"/>
                <c:pt idx="0">
                  <c:v>Public</c:v>
                </c:pt>
                <c:pt idx="1">
                  <c:v>Private </c:v>
                </c:pt>
                <c:pt idx="2">
                  <c:v>For-Profit</c:v>
                </c:pt>
              </c:strCache>
            </c:strRef>
          </c:cat>
          <c:val>
            <c:numRef>
              <c:f>Sheet1!$P$2:$P$4</c:f>
              <c:numCache>
                <c:formatCode>General</c:formatCode>
                <c:ptCount val="3"/>
                <c:pt idx="0">
                  <c:v>40.427102042807782</c:v>
                </c:pt>
                <c:pt idx="1">
                  <c:v>22.643482927811036</c:v>
                </c:pt>
                <c:pt idx="2">
                  <c:v>36.929415029381182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FEC-8F4F-8479-D653569D0E2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998373312"/>
        <c:axId val="1465012128"/>
      </c:barChart>
      <c:catAx>
        <c:axId val="19983733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65012128"/>
        <c:crosses val="autoZero"/>
        <c:auto val="1"/>
        <c:lblAlgn val="ctr"/>
        <c:lblOffset val="100"/>
        <c:noMultiLvlLbl val="0"/>
      </c:catAx>
      <c:valAx>
        <c:axId val="14650121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983733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E3AFCC-FB4B-554A-81E4-76B491D5B9AD}" type="datetimeFigureOut">
              <a:rPr lang="en-US" smtClean="0"/>
              <a:t>9/20/18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29766F-8D8D-E64F-9A4C-E3D15564D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4295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As a note, this is all students at 4-year colleges, not just undergrads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29766F-8D8D-E64F-9A4C-E3D15564D31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9888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29766F-8D8D-E64F-9A4C-E3D15564D31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7915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29766F-8D8D-E64F-9A4C-E3D15564D31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0003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132k defaulted from Public </a:t>
            </a:r>
          </a:p>
          <a:p>
            <a:r>
              <a:rPr lang="en-US" dirty="0"/>
              <a:t>74k defaulted from Private </a:t>
            </a:r>
          </a:p>
          <a:p>
            <a:r>
              <a:rPr lang="en-US" dirty="0"/>
              <a:t>121k defaulted from For-Profit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29766F-8D8D-E64F-9A4C-E3D15564D31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4292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9/20/18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9/20/18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9/20/18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9/20/18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9/20/18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9/20/18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9/20/18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9/20/18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9/20/18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9/20/18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9/20/18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9/20/18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AD765F-0EB3-074E-AE5F-3E7017B9332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000" dirty="0"/>
              <a:t>The Impact of the PROSPER Act on Underrepresented Students in For-profit Colleges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E3503F-390A-1148-8201-9D39BD985E9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Presented for the civil rights project</a:t>
            </a:r>
          </a:p>
          <a:p>
            <a:r>
              <a:rPr lang="en-US" dirty="0"/>
              <a:t>Brian </a:t>
            </a:r>
            <a:r>
              <a:rPr lang="en-US" dirty="0" err="1"/>
              <a:t>pusser</a:t>
            </a:r>
            <a:r>
              <a:rPr lang="en-US" dirty="0"/>
              <a:t> and matt ericson </a:t>
            </a:r>
          </a:p>
          <a:p>
            <a:r>
              <a:rPr lang="en-US" dirty="0"/>
              <a:t>University of Virginia </a:t>
            </a:r>
          </a:p>
        </p:txBody>
      </p:sp>
    </p:spTree>
    <p:extLst>
      <p:ext uri="{BB962C8B-B14F-4D97-AF65-F5344CB8AC3E}">
        <p14:creationId xmlns:p14="http://schemas.microsoft.com/office/powerpoint/2010/main" val="36551683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0D6B9150-AD25-5E44-8824-9D092A6F908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23281273"/>
              </p:ext>
            </p:extLst>
          </p:nvPr>
        </p:nvGraphicFramePr>
        <p:xfrm>
          <a:off x="1512237" y="242888"/>
          <a:ext cx="9089058" cy="54534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A2CE106A-7D52-8A41-A526-4F981C1ED0D8}"/>
              </a:ext>
            </a:extLst>
          </p:cNvPr>
          <p:cNvSpPr txBox="1"/>
          <p:nvPr/>
        </p:nvSpPr>
        <p:spPr>
          <a:xfrm>
            <a:off x="1512237" y="5696323"/>
            <a:ext cx="66518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Source: NCES, Table 303.25 </a:t>
            </a:r>
          </a:p>
        </p:txBody>
      </p:sp>
    </p:spTree>
    <p:extLst>
      <p:ext uri="{BB962C8B-B14F-4D97-AF65-F5344CB8AC3E}">
        <p14:creationId xmlns:p14="http://schemas.microsoft.com/office/powerpoint/2010/main" val="36425217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D0080E14-D6B7-3745-9AF3-03824EE14BD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18210319"/>
              </p:ext>
            </p:extLst>
          </p:nvPr>
        </p:nvGraphicFramePr>
        <p:xfrm>
          <a:off x="1371600" y="142875"/>
          <a:ext cx="9415463" cy="5314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E9CE598F-2411-7149-8696-E1C7E17608F9}"/>
              </a:ext>
            </a:extLst>
          </p:cNvPr>
          <p:cNvSpPr txBox="1"/>
          <p:nvPr/>
        </p:nvSpPr>
        <p:spPr>
          <a:xfrm>
            <a:off x="1371600" y="5457825"/>
            <a:ext cx="91154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Source: NCES Table 306.50 “Total fall enrollment in degree-granting postsecondary institutions, by control and classification of institution, level of enrollment, and race/ethnicity of student: 2016”</a:t>
            </a:r>
          </a:p>
        </p:txBody>
      </p:sp>
    </p:spTree>
    <p:extLst>
      <p:ext uri="{BB962C8B-B14F-4D97-AF65-F5344CB8AC3E}">
        <p14:creationId xmlns:p14="http://schemas.microsoft.com/office/powerpoint/2010/main" val="15725687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8559D2D9-291B-2141-85BA-1ACD0D6B980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7423141"/>
              </p:ext>
            </p:extLst>
          </p:nvPr>
        </p:nvGraphicFramePr>
        <p:xfrm>
          <a:off x="1292250" y="180989"/>
          <a:ext cx="9619293" cy="5771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88FB777C-9078-3540-935B-EAA215B9839B}"/>
              </a:ext>
            </a:extLst>
          </p:cNvPr>
          <p:cNvSpPr/>
          <p:nvPr/>
        </p:nvSpPr>
        <p:spPr>
          <a:xfrm>
            <a:off x="1292250" y="5952565"/>
            <a:ext cx="709251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Source: NCES, Table 326.10 </a:t>
            </a:r>
          </a:p>
        </p:txBody>
      </p:sp>
    </p:spTree>
    <p:extLst>
      <p:ext uri="{BB962C8B-B14F-4D97-AF65-F5344CB8AC3E}">
        <p14:creationId xmlns:p14="http://schemas.microsoft.com/office/powerpoint/2010/main" val="1895695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C1CA2F0B-CF4F-0D4F-9986-CBD3127E7C4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7022970"/>
              </p:ext>
            </p:extLst>
          </p:nvPr>
        </p:nvGraphicFramePr>
        <p:xfrm>
          <a:off x="1508217" y="257175"/>
          <a:ext cx="9120655" cy="54723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2992D3BC-7C76-E04D-9D77-A7EA5F7367C2}"/>
              </a:ext>
            </a:extLst>
          </p:cNvPr>
          <p:cNvSpPr/>
          <p:nvPr/>
        </p:nvSpPr>
        <p:spPr>
          <a:xfrm>
            <a:off x="1508217" y="5729568"/>
            <a:ext cx="931470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/>
              <a:t>Source: NCES, Table 303.25 and Federal Student Aid –Office of the U.S. Department of Education</a:t>
            </a:r>
          </a:p>
        </p:txBody>
      </p:sp>
    </p:spTree>
    <p:extLst>
      <p:ext uri="{BB962C8B-B14F-4D97-AF65-F5344CB8AC3E}">
        <p14:creationId xmlns:p14="http://schemas.microsoft.com/office/powerpoint/2010/main" val="2041258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EB7CE2-8E27-BB49-A257-2DE5CDF532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What Congress Can Do To Protect Underrepresented Students in Higher Education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6307F0-2EB1-AA4A-AC62-F1CB9750F8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Preserve the existing gainful employment and cohort default rate provisions in order to increase accountability</a:t>
            </a:r>
          </a:p>
          <a:p>
            <a:r>
              <a:rPr lang="en-US" dirty="0"/>
              <a:t>Strengthen the 90/10 Rule by moving to an 85/15 model that includes revenue from service members and veterans using GI Bills</a:t>
            </a:r>
          </a:p>
          <a:p>
            <a:r>
              <a:rPr lang="en-US" dirty="0"/>
              <a:t>Restore restrictions on incentive payments for recruiters</a:t>
            </a:r>
          </a:p>
          <a:p>
            <a:r>
              <a:rPr lang="en-US" dirty="0"/>
              <a:t>Protect borrower defense rules and loan forgiveness programs </a:t>
            </a:r>
          </a:p>
          <a:p>
            <a:r>
              <a:rPr lang="en-US" dirty="0"/>
              <a:t>Restore income contingent payment plans and develop other, evidence-based plans to ease loan repayment. </a:t>
            </a:r>
          </a:p>
          <a:p>
            <a:r>
              <a:rPr lang="en-US" dirty="0"/>
              <a:t>Create financial incentives to increase student completion </a:t>
            </a:r>
          </a:p>
          <a:p>
            <a:r>
              <a:rPr lang="en-US" dirty="0"/>
              <a:t>Support the  provisions of the Aim Higher Act that would accomplish these goals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8847995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1580</TotalTime>
  <Words>263</Words>
  <Application>Microsoft Macintosh PowerPoint</Application>
  <PresentationFormat>Widescreen</PresentationFormat>
  <Paragraphs>29</Paragraphs>
  <Slides>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Calibri</vt:lpstr>
      <vt:lpstr>Calibri Light</vt:lpstr>
      <vt:lpstr>Retrospect</vt:lpstr>
      <vt:lpstr>The Impact of the PROSPER Act on Underrepresented Students in For-profit Colleges</vt:lpstr>
      <vt:lpstr>PowerPoint Presentation</vt:lpstr>
      <vt:lpstr>PowerPoint Presentation</vt:lpstr>
      <vt:lpstr>PowerPoint Presentation</vt:lpstr>
      <vt:lpstr>PowerPoint Presentation</vt:lpstr>
      <vt:lpstr>What Congress Can Do To Protect Underrepresented Students in Higher Education</vt:lpstr>
    </vt:vector>
  </TitlesOfParts>
  <Company/>
  <LinksUpToDate>false</LinksUpToDate>
  <SharedDoc>false</SharedDoc>
  <HyperlinksChanged>false</HyperlinksChanged>
  <AppVersion>16.0009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Athletics, Higher Education, &amp; Society! </dc:title>
  <dc:creator>fnu zhaxideji</dc:creator>
  <cp:lastModifiedBy>matt ericson</cp:lastModifiedBy>
  <cp:revision>35</cp:revision>
  <dcterms:created xsi:type="dcterms:W3CDTF">2018-09-02T15:35:49Z</dcterms:created>
  <dcterms:modified xsi:type="dcterms:W3CDTF">2018-09-20T23:38:44Z</dcterms:modified>
</cp:coreProperties>
</file>